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0" r:id="rId2"/>
    <p:sldId id="409" r:id="rId3"/>
    <p:sldId id="406" r:id="rId4"/>
    <p:sldId id="410" r:id="rId5"/>
    <p:sldId id="400" r:id="rId6"/>
    <p:sldId id="398" r:id="rId7"/>
    <p:sldId id="394" r:id="rId8"/>
    <p:sldId id="411" r:id="rId9"/>
    <p:sldId id="404" r:id="rId10"/>
    <p:sldId id="382" r:id="rId11"/>
    <p:sldId id="395" r:id="rId12"/>
    <p:sldId id="385" r:id="rId13"/>
    <p:sldId id="413" r:id="rId14"/>
    <p:sldId id="412" r:id="rId15"/>
    <p:sldId id="403" r:id="rId16"/>
    <p:sldId id="414" r:id="rId17"/>
    <p:sldId id="405" r:id="rId18"/>
    <p:sldId id="397" r:id="rId19"/>
    <p:sldId id="390" r:id="rId20"/>
    <p:sldId id="391"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37" autoAdjust="0"/>
    <p:restoredTop sz="94674"/>
  </p:normalViewPr>
  <p:slideViewPr>
    <p:cSldViewPr snapToGrid="0" snapToObjects="1">
      <p:cViewPr>
        <p:scale>
          <a:sx n="96" d="100"/>
          <a:sy n="96" d="100"/>
        </p:scale>
        <p:origin x="800" y="7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2E90A8-F99C-DD4B-A232-290D957DE434}" type="datetimeFigureOut">
              <a:rPr lang="en-US" smtClean="0"/>
              <a:t>1/21/25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3259F-A26A-DE4F-AEC0-2C7CF7FD3DDD}" type="slidenum">
              <a:rPr lang="en-US" smtClean="0"/>
              <a:t>‹#›</a:t>
            </a:fld>
            <a:endParaRPr lang="en-US"/>
          </a:p>
        </p:txBody>
      </p:sp>
    </p:spTree>
    <p:extLst>
      <p:ext uri="{BB962C8B-B14F-4D97-AF65-F5344CB8AC3E}">
        <p14:creationId xmlns:p14="http://schemas.microsoft.com/office/powerpoint/2010/main" val="1872919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A8193-9070-B443-B7AF-4CA15A47F68D}" type="slidenum">
              <a:rPr lang="en-US" smtClean="0"/>
              <a:t>1</a:t>
            </a:fld>
            <a:endParaRPr lang="en-US"/>
          </a:p>
        </p:txBody>
      </p:sp>
    </p:spTree>
    <p:extLst>
      <p:ext uri="{BB962C8B-B14F-4D97-AF65-F5344CB8AC3E}">
        <p14:creationId xmlns:p14="http://schemas.microsoft.com/office/powerpoint/2010/main" val="127501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A8193-9070-B443-B7AF-4CA15A47F68D}" type="slidenum">
              <a:rPr lang="en-US" smtClean="0"/>
              <a:t>2</a:t>
            </a:fld>
            <a:endParaRPr lang="en-US"/>
          </a:p>
        </p:txBody>
      </p:sp>
    </p:spTree>
    <p:extLst>
      <p:ext uri="{BB962C8B-B14F-4D97-AF65-F5344CB8AC3E}">
        <p14:creationId xmlns:p14="http://schemas.microsoft.com/office/powerpoint/2010/main" val="475212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3</a:t>
            </a:fld>
            <a:endParaRPr lang="en-US"/>
          </a:p>
        </p:txBody>
      </p:sp>
    </p:spTree>
    <p:extLst>
      <p:ext uri="{BB962C8B-B14F-4D97-AF65-F5344CB8AC3E}">
        <p14:creationId xmlns:p14="http://schemas.microsoft.com/office/powerpoint/2010/main" val="450949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extLst>
      <p:ext uri="{BB962C8B-B14F-4D97-AF65-F5344CB8AC3E}">
        <p14:creationId xmlns:p14="http://schemas.microsoft.com/office/powerpoint/2010/main" val="8816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17</a:t>
            </a:fld>
            <a:endParaRPr lang="en-US"/>
          </a:p>
        </p:txBody>
      </p:sp>
    </p:spTree>
    <p:extLst>
      <p:ext uri="{BB962C8B-B14F-4D97-AF65-F5344CB8AC3E}">
        <p14:creationId xmlns:p14="http://schemas.microsoft.com/office/powerpoint/2010/main" val="1426627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20</a:t>
            </a:fld>
            <a:endParaRPr lang="en-US"/>
          </a:p>
        </p:txBody>
      </p:sp>
    </p:spTree>
    <p:extLst>
      <p:ext uri="{BB962C8B-B14F-4D97-AF65-F5344CB8AC3E}">
        <p14:creationId xmlns:p14="http://schemas.microsoft.com/office/powerpoint/2010/main" val="3230276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412502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89652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10394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96937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67486D8-6185-2F46-9500-684DCD158332}" type="datetimeFigureOut">
              <a:rPr lang="en-US" smtClean="0"/>
              <a:t>1/21/25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58781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67486D8-6185-2F46-9500-684DCD158332}"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431530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67486D8-6185-2F46-9500-684DCD158332}" type="datetimeFigureOut">
              <a:rPr lang="en-US" smtClean="0"/>
              <a:t>1/21/25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48074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67486D8-6185-2F46-9500-684DCD158332}" type="datetimeFigureOut">
              <a:rPr lang="en-US" smtClean="0"/>
              <a:t>1/21/25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62491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486D8-6185-2F46-9500-684DCD158332}" type="datetimeFigureOut">
              <a:rPr lang="en-US" smtClean="0"/>
              <a:t>1/21/25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34436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31753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1/21/25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759357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486D8-6185-2F46-9500-684DCD158332}" type="datetimeFigureOut">
              <a:rPr lang="en-US" smtClean="0"/>
              <a:t>1/21/25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DDD88-D027-E04D-BA8E-F9EB70C99D4E}" type="slidenum">
              <a:rPr lang="en-US" smtClean="0"/>
              <a:t>‹#›</a:t>
            </a:fld>
            <a:endParaRPr lang="en-US"/>
          </a:p>
        </p:txBody>
      </p:sp>
    </p:spTree>
    <p:extLst>
      <p:ext uri="{BB962C8B-B14F-4D97-AF65-F5344CB8AC3E}">
        <p14:creationId xmlns:p14="http://schemas.microsoft.com/office/powerpoint/2010/main" val="274212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Jean-Claude_Bradley"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en.wikipedia.org/wiki/Open_notebook_scienc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budapestopenaccessinitiative.org/rea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Crony_capitalism" TargetMode="External"/><Relationship Id="rId13" Type="http://schemas.openxmlformats.org/officeDocument/2006/relationships/hyperlink" Target="https://en.wikipedia.org/wiki/Market_(economics)" TargetMode="External"/><Relationship Id="rId3" Type="http://schemas.openxmlformats.org/officeDocument/2006/relationships/hyperlink" Target="https://en.wikipedia.org/wiki/File:Standard_oil_octopus_loc_color.jpg" TargetMode="External"/><Relationship Id="rId7" Type="http://schemas.openxmlformats.org/officeDocument/2006/relationships/hyperlink" Target="https://en.wikipedia.org/wiki/Exploitation_of_natural_resources" TargetMode="External"/><Relationship Id="rId12" Type="http://schemas.openxmlformats.org/officeDocument/2006/relationships/hyperlink" Target="https://en.wikipedia.org/wiki/Trust_(business)" TargetMode="External"/><Relationship Id="rId2" Type="http://schemas.openxmlformats.org/officeDocument/2006/relationships/notesSlide" Target="../notesSlides/notesSlide5.xml"/><Relationship Id="rId16" Type="http://schemas.openxmlformats.org/officeDocument/2006/relationships/hyperlink" Target="https://en.wikipedia.org/wiki/Robber_baron_(industrialist)#cite_note-Atlantic-2" TargetMode="External"/><Relationship Id="rId1" Type="http://schemas.openxmlformats.org/officeDocument/2006/relationships/slideLayout" Target="../slideLayouts/slideLayout2.xml"/><Relationship Id="rId6" Type="http://schemas.openxmlformats.org/officeDocument/2006/relationships/hyperlink" Target="https://en.wikipedia.org/wiki/John_D._Rockefeller" TargetMode="External"/><Relationship Id="rId11" Type="http://schemas.openxmlformats.org/officeDocument/2006/relationships/hyperlink" Target="https://en.wikipedia.org/wiki/Monopoly" TargetMode="External"/><Relationship Id="rId5" Type="http://schemas.openxmlformats.org/officeDocument/2006/relationships/hyperlink" Target="https://en.wikipedia.org/wiki/Standard_Oil" TargetMode="External"/><Relationship Id="rId15" Type="http://schemas.openxmlformats.org/officeDocument/2006/relationships/hyperlink" Target="https://en.wikipedia.org/wiki/Investor" TargetMode="External"/><Relationship Id="rId10" Type="http://schemas.openxmlformats.org/officeDocument/2006/relationships/hyperlink" Target="https://en.wikipedia.org/wiki/Anti-competitive_practices" TargetMode="External"/><Relationship Id="rId4" Type="http://schemas.openxmlformats.org/officeDocument/2006/relationships/image" Target="../media/image23.jpeg"/><Relationship Id="rId9" Type="http://schemas.openxmlformats.org/officeDocument/2006/relationships/hyperlink" Target="https://en.wikipedia.org/wiki/Wage_slavery" TargetMode="External"/><Relationship Id="rId14" Type="http://schemas.openxmlformats.org/officeDocument/2006/relationships/hyperlink" Target="https://en.wikipedia.org/wiki/Market_manipula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pluralistic.net/2023/01/21/potemkin-ai/#hey-guys"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equence_database" TargetMode="External"/><Relationship Id="rId2" Type="http://schemas.openxmlformats.org/officeDocument/2006/relationships/hyperlink" Target="https://en.wikipedia.org/wiki/DNA" TargetMode="External"/><Relationship Id="rId1" Type="http://schemas.openxmlformats.org/officeDocument/2006/relationships/slideLayout" Target="../slideLayouts/slideLayout2.xml"/><Relationship Id="rId4" Type="http://schemas.openxmlformats.org/officeDocument/2006/relationships/hyperlink" Target="https://en.wikipedia.org/wiki/Bermuda_Principl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43927" y="2434644"/>
            <a:ext cx="3363074" cy="400110"/>
          </a:xfrm>
          <a:prstGeom prst="rect">
            <a:avLst/>
          </a:prstGeom>
        </p:spPr>
        <p:txBody>
          <a:bodyPr wrap="square">
            <a:spAutoFit/>
          </a:bodyPr>
          <a:lstStyle/>
          <a:p>
            <a:pPr algn="ctr"/>
            <a:r>
              <a:rPr lang="en-US" sz="2000" dirty="0"/>
              <a:t> NIPGR, Delhi, IN, 2025-01-21</a:t>
            </a:r>
          </a:p>
        </p:txBody>
      </p:sp>
      <p:sp>
        <p:nvSpPr>
          <p:cNvPr id="7" name="Rectangle 6"/>
          <p:cNvSpPr/>
          <p:nvPr/>
        </p:nvSpPr>
        <p:spPr>
          <a:xfrm>
            <a:off x="578855" y="180018"/>
            <a:ext cx="7707876" cy="584775"/>
          </a:xfrm>
          <a:prstGeom prst="rect">
            <a:avLst/>
          </a:prstGeom>
          <a:solidFill>
            <a:schemeClr val="bg1"/>
          </a:solidFill>
        </p:spPr>
        <p:txBody>
          <a:bodyPr wrap="square">
            <a:spAutoFit/>
          </a:bodyPr>
          <a:lstStyle/>
          <a:p>
            <a:pPr algn="ctr"/>
            <a:r>
              <a:rPr lang="en-US" sz="3200" dirty="0"/>
              <a:t>Can we Trust AI? </a:t>
            </a:r>
          </a:p>
        </p:txBody>
      </p:sp>
      <p:sp>
        <p:nvSpPr>
          <p:cNvPr id="8" name="TextBox 7"/>
          <p:cNvSpPr txBox="1"/>
          <p:nvPr/>
        </p:nvSpPr>
        <p:spPr>
          <a:xfrm>
            <a:off x="3104147" y="1059515"/>
            <a:ext cx="2560253" cy="892552"/>
          </a:xfrm>
          <a:prstGeom prst="rect">
            <a:avLst/>
          </a:prstGeom>
          <a:noFill/>
        </p:spPr>
        <p:txBody>
          <a:bodyPr wrap="none" rtlCol="0">
            <a:spAutoFit/>
          </a:bodyPr>
          <a:lstStyle/>
          <a:p>
            <a:r>
              <a:rPr lang="en-US" sz="2400" dirty="0"/>
              <a:t>Peter Murray-Rust</a:t>
            </a:r>
            <a:endParaRPr lang="en-US" sz="2400" baseline="30000" dirty="0"/>
          </a:p>
          <a:p>
            <a:r>
              <a:rPr lang="en-US" sz="1400" i="1" dirty="0"/>
              <a:t>Yusuf </a:t>
            </a:r>
            <a:r>
              <a:rPr lang="en-US" sz="1400" i="1" dirty="0" err="1"/>
              <a:t>Hamied</a:t>
            </a:r>
            <a:r>
              <a:rPr lang="en-US" sz="1400" i="1" dirty="0"/>
              <a:t> Dept of Chemistry,</a:t>
            </a:r>
          </a:p>
          <a:p>
            <a:r>
              <a:rPr lang="en-US" sz="1400" i="1" dirty="0"/>
              <a:t>University of Cambridge</a:t>
            </a:r>
          </a:p>
        </p:txBody>
      </p:sp>
      <p:pic>
        <p:nvPicPr>
          <p:cNvPr id="11" name="Picture 10"/>
          <p:cNvPicPr>
            <a:picLocks noChangeAspect="1"/>
          </p:cNvPicPr>
          <p:nvPr/>
        </p:nvPicPr>
        <p:blipFill>
          <a:blip r:embed="rId3"/>
          <a:stretch>
            <a:fillRect/>
          </a:stretch>
        </p:blipFill>
        <p:spPr>
          <a:xfrm>
            <a:off x="7133581" y="6236959"/>
            <a:ext cx="1847315" cy="646331"/>
          </a:xfrm>
          <a:prstGeom prst="rect">
            <a:avLst/>
          </a:prstGeom>
        </p:spPr>
      </p:pic>
      <p:pic>
        <p:nvPicPr>
          <p:cNvPr id="10" name="Shape 35"/>
          <p:cNvPicPr preferRelativeResize="0"/>
          <p:nvPr/>
        </p:nvPicPr>
        <p:blipFill>
          <a:blip r:embed="rId4"/>
          <a:stretch>
            <a:fillRect/>
          </a:stretch>
        </p:blipFill>
        <p:spPr>
          <a:xfrm>
            <a:off x="142875" y="6319391"/>
            <a:ext cx="1987731" cy="449864"/>
          </a:xfrm>
          <a:prstGeom prst="rect">
            <a:avLst/>
          </a:prstGeom>
          <a:solidFill>
            <a:schemeClr val="bg1"/>
          </a:solidFill>
          <a:ln>
            <a:noFill/>
          </a:ln>
        </p:spPr>
      </p:pic>
      <p:pic>
        <p:nvPicPr>
          <p:cNvPr id="2050" name="Picture 2" descr="#semanticClimate Logo">
            <a:extLst>
              <a:ext uri="{FF2B5EF4-FFF2-40B4-BE49-F238E27FC236}">
                <a16:creationId xmlns:a16="http://schemas.microsoft.com/office/drawing/2014/main" id="{44EE5AA8-EB66-19ED-7BC4-8B195E927D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8134" y="6236959"/>
            <a:ext cx="2548867" cy="59261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309CA6BC-7D55-0863-3C68-C9F79F842273}"/>
              </a:ext>
            </a:extLst>
          </p:cNvPr>
          <p:cNvGrpSpPr/>
          <p:nvPr/>
        </p:nvGrpSpPr>
        <p:grpSpPr>
          <a:xfrm>
            <a:off x="2531554" y="5215908"/>
            <a:ext cx="788071" cy="1553347"/>
            <a:chOff x="66965" y="1869403"/>
            <a:chExt cx="2213895" cy="4614883"/>
          </a:xfrm>
        </p:grpSpPr>
        <p:pic>
          <p:nvPicPr>
            <p:cNvPr id="4" name="Picture 3">
              <a:extLst>
                <a:ext uri="{FF2B5EF4-FFF2-40B4-BE49-F238E27FC236}">
                  <a16:creationId xmlns:a16="http://schemas.microsoft.com/office/drawing/2014/main" id="{0C6F2CC7-BF28-4874-AF47-420F54714C8B}"/>
                </a:ext>
              </a:extLst>
            </p:cNvPr>
            <p:cNvPicPr>
              <a:picLocks noChangeAspect="1"/>
            </p:cNvPicPr>
            <p:nvPr/>
          </p:nvPicPr>
          <p:blipFill>
            <a:blip r:embed="rId6"/>
            <a:stretch>
              <a:fillRect/>
            </a:stretch>
          </p:blipFill>
          <p:spPr>
            <a:xfrm>
              <a:off x="293129" y="1869403"/>
              <a:ext cx="1987731" cy="3483548"/>
            </a:xfrm>
            <a:prstGeom prst="rect">
              <a:avLst/>
            </a:prstGeom>
          </p:spPr>
        </p:pic>
        <p:sp>
          <p:nvSpPr>
            <p:cNvPr id="16" name="TextBox 15">
              <a:extLst>
                <a:ext uri="{FF2B5EF4-FFF2-40B4-BE49-F238E27FC236}">
                  <a16:creationId xmlns:a16="http://schemas.microsoft.com/office/drawing/2014/main" id="{37C9C2AF-C2A1-143B-E522-ED1E71456336}"/>
                </a:ext>
              </a:extLst>
            </p:cNvPr>
            <p:cNvSpPr txBox="1"/>
            <p:nvPr/>
          </p:nvSpPr>
          <p:spPr>
            <a:xfrm>
              <a:off x="66965" y="5387027"/>
              <a:ext cx="1608562" cy="1097259"/>
            </a:xfrm>
            <a:prstGeom prst="rect">
              <a:avLst/>
            </a:prstGeom>
            <a:noFill/>
          </p:spPr>
          <p:txBody>
            <a:bodyPr wrap="none" rtlCol="0">
              <a:spAutoFit/>
            </a:bodyPr>
            <a:lstStyle/>
            <a:p>
              <a:r>
                <a:rPr lang="en-US" dirty="0"/>
                <a:t>AMI</a:t>
              </a:r>
            </a:p>
          </p:txBody>
        </p:sp>
      </p:grpSp>
    </p:spTree>
    <p:extLst>
      <p:ext uri="{BB962C8B-B14F-4D97-AF65-F5344CB8AC3E}">
        <p14:creationId xmlns:p14="http://schemas.microsoft.com/office/powerpoint/2010/main" val="3521577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122366"/>
            <a:ext cx="7772400" cy="757611"/>
          </a:xfrm>
          <a:prstGeom prst="rect">
            <a:avLst/>
          </a:prstGeom>
        </p:spPr>
        <p:txBody>
          <a:bodyPr lIns="91425" tIns="91425" rIns="91425" bIns="91425" anchor="b" anchorCtr="0">
            <a:noAutofit/>
          </a:bodyPr>
          <a:lstStyle/>
          <a:p>
            <a:pPr>
              <a:buNone/>
            </a:pPr>
            <a:r>
              <a:rPr lang="en-GB" sz="4800" dirty="0"/>
              <a:t>Jean-Claude Bradley</a:t>
            </a:r>
          </a:p>
        </p:txBody>
      </p:sp>
      <p:sp>
        <p:nvSpPr>
          <p:cNvPr id="9" name="Content Placeholder 2"/>
          <p:cNvSpPr txBox="1">
            <a:spLocks/>
          </p:cNvSpPr>
          <p:nvPr/>
        </p:nvSpPr>
        <p:spPr>
          <a:xfrm>
            <a:off x="3407683" y="766788"/>
            <a:ext cx="5736317" cy="5507806"/>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b="1" i="1" dirty="0">
                <a:hlinkClick r:id="rId3"/>
              </a:rPr>
              <a:t>Jean-Claude Bradley</a:t>
            </a:r>
            <a:r>
              <a:rPr lang="en-US" b="1" i="1" dirty="0"/>
              <a:t> was one of the most influential open scientists of our time. He was an innovator in all that he did, from Open Education to bleeding edge Open Science; in 2006, he coined the phrase </a:t>
            </a:r>
            <a:r>
              <a:rPr lang="en-US" b="1" i="1" dirty="0">
                <a:hlinkClick r:id="rId4"/>
              </a:rPr>
              <a:t>Open Notebook Science</a:t>
            </a:r>
            <a:r>
              <a:rPr lang="en-US" b="1" i="1" dirty="0"/>
              <a:t>. His loss is felt deeply by friends and colleagues around the world.</a:t>
            </a:r>
            <a:endParaRPr lang="en-US" dirty="0"/>
          </a:p>
          <a:p>
            <a:pPr algn="l"/>
            <a:r>
              <a:rPr lang="en-US" b="1" i="1" dirty="0"/>
              <a:t>On Monday July 14, 2014 we gathered at Cambridge University to </a:t>
            </a:r>
            <a:r>
              <a:rPr lang="en-US" b="1" i="1" dirty="0" err="1"/>
              <a:t>honour</a:t>
            </a:r>
            <a:r>
              <a:rPr lang="en-US" b="1" i="1" dirty="0"/>
              <a:t> his memory and the legacy he leaves behind with a highly distinguished set of invited speakers to revisit and build upon the ideas which inspired and defined his life’s work.</a:t>
            </a:r>
            <a:endParaRPr lang="en-US" dirty="0"/>
          </a:p>
          <a:p>
            <a:pPr algn="l"/>
            <a:endParaRPr lang="en-US" dirty="0"/>
          </a:p>
        </p:txBody>
      </p:sp>
      <p:pic>
        <p:nvPicPr>
          <p:cNvPr id="5" name="Picture 4"/>
          <p:cNvPicPr>
            <a:picLocks noChangeAspect="1"/>
          </p:cNvPicPr>
          <p:nvPr/>
        </p:nvPicPr>
        <p:blipFill>
          <a:blip r:embed="rId5"/>
          <a:stretch>
            <a:fillRect/>
          </a:stretch>
        </p:blipFill>
        <p:spPr>
          <a:xfrm>
            <a:off x="8635857" y="6378395"/>
            <a:ext cx="508143" cy="508143"/>
          </a:xfrm>
          <a:prstGeom prst="rect">
            <a:avLst/>
          </a:prstGeom>
        </p:spPr>
      </p:pic>
      <p:pic>
        <p:nvPicPr>
          <p:cNvPr id="6" name="Picture 5"/>
          <p:cNvPicPr>
            <a:picLocks noChangeAspect="1"/>
          </p:cNvPicPr>
          <p:nvPr/>
        </p:nvPicPr>
        <p:blipFill>
          <a:blip r:embed="rId6"/>
          <a:stretch>
            <a:fillRect/>
          </a:stretch>
        </p:blipFill>
        <p:spPr>
          <a:xfrm>
            <a:off x="255268" y="864367"/>
            <a:ext cx="3152415" cy="5374033"/>
          </a:xfrm>
          <a:prstGeom prst="rect">
            <a:avLst/>
          </a:prstGeom>
        </p:spPr>
      </p:pic>
      <p:sp>
        <p:nvSpPr>
          <p:cNvPr id="7" name="TextBox 6"/>
          <p:cNvSpPr txBox="1"/>
          <p:nvPr/>
        </p:nvSpPr>
        <p:spPr>
          <a:xfrm>
            <a:off x="80506" y="6592817"/>
            <a:ext cx="1210588" cy="246221"/>
          </a:xfrm>
          <a:prstGeom prst="rect">
            <a:avLst/>
          </a:prstGeom>
          <a:noFill/>
        </p:spPr>
        <p:txBody>
          <a:bodyPr wrap="none" rtlCol="0">
            <a:spAutoFit/>
          </a:bodyPr>
          <a:lstStyle/>
          <a:p>
            <a:r>
              <a:rPr lang="en-US" sz="1000" dirty="0"/>
              <a:t>Wikipedia CC BY-SA</a:t>
            </a:r>
          </a:p>
        </p:txBody>
      </p:sp>
    </p:spTree>
    <p:extLst>
      <p:ext uri="{BB962C8B-B14F-4D97-AF65-F5344CB8AC3E}">
        <p14:creationId xmlns:p14="http://schemas.microsoft.com/office/powerpoint/2010/main" val="784982752"/>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DB322-3762-FEFB-2D71-82769974DAE4}"/>
              </a:ext>
            </a:extLst>
          </p:cNvPr>
          <p:cNvSpPr>
            <a:spLocks noGrp="1"/>
          </p:cNvSpPr>
          <p:nvPr>
            <p:ph type="title"/>
          </p:nvPr>
        </p:nvSpPr>
        <p:spPr/>
        <p:txBody>
          <a:bodyPr/>
          <a:lstStyle/>
          <a:p>
            <a:r>
              <a:rPr lang="en-US" dirty="0"/>
              <a:t>Open Notebook Science</a:t>
            </a:r>
          </a:p>
        </p:txBody>
      </p:sp>
      <p:sp>
        <p:nvSpPr>
          <p:cNvPr id="3" name="Content Placeholder 2">
            <a:extLst>
              <a:ext uri="{FF2B5EF4-FFF2-40B4-BE49-F238E27FC236}">
                <a16:creationId xmlns:a16="http://schemas.microsoft.com/office/drawing/2014/main" id="{C7726F2B-AFE1-C402-D414-A43AA294857D}"/>
              </a:ext>
            </a:extLst>
          </p:cNvPr>
          <p:cNvSpPr>
            <a:spLocks noGrp="1"/>
          </p:cNvSpPr>
          <p:nvPr>
            <p:ph idx="1"/>
          </p:nvPr>
        </p:nvSpPr>
        <p:spPr/>
        <p:txBody>
          <a:bodyPr>
            <a:normAutofit fontScale="92500"/>
          </a:bodyPr>
          <a:lstStyle/>
          <a:p>
            <a:pPr algn="l"/>
            <a:r>
              <a:rPr lang="en-GB" b="0" i="0" dirty="0">
                <a:solidFill>
                  <a:srgbClr val="202122"/>
                </a:solidFill>
                <a:effectLst/>
                <a:latin typeface="Arial" panose="020B0604020202020204" pitchFamily="34" charset="0"/>
              </a:rPr>
              <a:t>... there is a URL to </a:t>
            </a:r>
            <a:r>
              <a:rPr lang="en-GB" b="1" i="0" dirty="0">
                <a:solidFill>
                  <a:srgbClr val="202122"/>
                </a:solidFill>
                <a:effectLst/>
                <a:latin typeface="Arial" panose="020B0604020202020204" pitchFamily="34" charset="0"/>
              </a:rPr>
              <a:t>a laboratory notebook that is freely available and indexed on common search engines</a:t>
            </a:r>
            <a:r>
              <a:rPr lang="en-GB" b="0" i="0" dirty="0">
                <a:solidFill>
                  <a:srgbClr val="202122"/>
                </a:solidFill>
                <a:effectLst/>
                <a:latin typeface="Arial" panose="020B0604020202020204" pitchFamily="34" charset="0"/>
              </a:rPr>
              <a:t>. It does not necessarily have to look like a paper notebook but it is essential </a:t>
            </a:r>
            <a:r>
              <a:rPr lang="en-GB" b="1" i="0" dirty="0">
                <a:solidFill>
                  <a:srgbClr val="202122"/>
                </a:solidFill>
                <a:effectLst/>
                <a:latin typeface="Arial" panose="020B0604020202020204" pitchFamily="34" charset="0"/>
              </a:rPr>
              <a:t>that all of the information available to the researchers to make their conclusions is equally available to the rest of the world</a:t>
            </a:r>
          </a:p>
          <a:p>
            <a:pPr algn="l"/>
            <a:r>
              <a:rPr lang="en-GB" b="0" i="0" dirty="0">
                <a:solidFill>
                  <a:srgbClr val="202122"/>
                </a:solidFill>
                <a:effectLst/>
                <a:latin typeface="Arial" panose="020B0604020202020204" pitchFamily="34" charset="0"/>
              </a:rPr>
              <a:t>— </a:t>
            </a:r>
            <a:r>
              <a:rPr lang="en-GB" b="0" i="1" dirty="0">
                <a:solidFill>
                  <a:srgbClr val="202122"/>
                </a:solidFill>
                <a:effectLst/>
                <a:latin typeface="Arial" panose="020B0604020202020204" pitchFamily="34" charset="0"/>
              </a:rPr>
              <a:t>Jean-Claude Bradley</a:t>
            </a:r>
            <a:endParaRPr lang="en-GB" b="0" i="0" dirty="0">
              <a:solidFill>
                <a:srgbClr val="202122"/>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943985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199" y="309400"/>
            <a:ext cx="7278797" cy="461665"/>
          </a:xfrm>
          <a:prstGeom prst="rect">
            <a:avLst/>
          </a:prstGeom>
        </p:spPr>
        <p:txBody>
          <a:bodyPr wrap="square">
            <a:spAutoFit/>
          </a:bodyPr>
          <a:lstStyle/>
          <a:p>
            <a:r>
              <a:rPr lang="en-US" sz="2400" dirty="0">
                <a:hlinkClick r:id="rId2"/>
              </a:rPr>
              <a:t>http://www</a:t>
            </a:r>
            <a:r>
              <a:rPr lang="en-US" sz="2400" b="1" dirty="0">
                <a:hlinkClick r:id="rId2"/>
              </a:rPr>
              <a:t>.budapestopenaccessinitiative.</a:t>
            </a:r>
            <a:r>
              <a:rPr lang="en-US" sz="2400" dirty="0">
                <a:hlinkClick r:id="rId2"/>
              </a:rPr>
              <a:t>org/read</a:t>
            </a:r>
            <a:r>
              <a:rPr lang="en-US" sz="2400" dirty="0"/>
              <a:t> </a:t>
            </a:r>
          </a:p>
        </p:txBody>
      </p:sp>
      <p:sp>
        <p:nvSpPr>
          <p:cNvPr id="5" name="Rectangle 4"/>
          <p:cNvSpPr/>
          <p:nvPr/>
        </p:nvSpPr>
        <p:spPr>
          <a:xfrm>
            <a:off x="564483" y="1156290"/>
            <a:ext cx="8300481" cy="5693867"/>
          </a:xfrm>
          <a:prstGeom prst="rect">
            <a:avLst/>
          </a:prstGeom>
        </p:spPr>
        <p:txBody>
          <a:bodyPr wrap="square">
            <a:spAutoFit/>
          </a:bodyPr>
          <a:lstStyle/>
          <a:p>
            <a:r>
              <a:rPr lang="en-US" sz="2800" dirty="0"/>
              <a:t>… an </a:t>
            </a:r>
            <a:r>
              <a:rPr lang="en-US" sz="2800" b="1" dirty="0"/>
              <a:t>unprecedented public good</a:t>
            </a:r>
            <a:r>
              <a:rPr lang="en-US" sz="2800" dirty="0"/>
              <a:t>.  …</a:t>
            </a:r>
          </a:p>
          <a:p>
            <a:endParaRPr lang="en-US" sz="2800" dirty="0"/>
          </a:p>
          <a:p>
            <a:r>
              <a:rPr lang="en-US" sz="2800" dirty="0"/>
              <a:t>… </a:t>
            </a:r>
            <a:r>
              <a:rPr lang="en-US" sz="2800" b="1" dirty="0"/>
              <a:t>completely free and unrestricted access </a:t>
            </a:r>
            <a:r>
              <a:rPr lang="en-US" sz="2800" dirty="0"/>
              <a:t>to [peer-reviewed literature] by </a:t>
            </a:r>
            <a:r>
              <a:rPr lang="en-US" sz="2800" b="1" dirty="0"/>
              <a:t>all scientists, scholars, teachers, students, and other curious minds</a:t>
            </a:r>
            <a:r>
              <a:rPr lang="en-US" sz="2800" dirty="0"/>
              <a:t>. …</a:t>
            </a:r>
          </a:p>
          <a:p>
            <a:endParaRPr lang="en-US" sz="2800" dirty="0"/>
          </a:p>
          <a:p>
            <a:r>
              <a:rPr lang="en-US" sz="2800" dirty="0"/>
              <a:t>…Removing access barriers to this literature will accelerate research, enrich education, share the </a:t>
            </a:r>
            <a:r>
              <a:rPr lang="en-US" sz="2800" b="1" dirty="0"/>
              <a:t>learning of the rich with the poor and the poor with the rich</a:t>
            </a:r>
            <a:r>
              <a:rPr lang="en-US" sz="2800" dirty="0"/>
              <a:t>, make this literature as useful as it can be, and </a:t>
            </a:r>
            <a:r>
              <a:rPr lang="en-US" sz="2800" b="1" dirty="0"/>
              <a:t>lay the foundation for uniting humanity in a common intellectual conversation and quest for knowledge</a:t>
            </a:r>
            <a:r>
              <a:rPr lang="en-US" sz="2800" dirty="0"/>
              <a:t>.</a:t>
            </a:r>
          </a:p>
          <a:p>
            <a:r>
              <a:rPr lang="en-US" sz="2800" i="1" dirty="0"/>
              <a:t>(Budapest Open Access Initiative, 2003)</a:t>
            </a:r>
          </a:p>
        </p:txBody>
      </p:sp>
    </p:spTree>
    <p:extLst>
      <p:ext uri="{BB962C8B-B14F-4D97-AF65-F5344CB8AC3E}">
        <p14:creationId xmlns:p14="http://schemas.microsoft.com/office/powerpoint/2010/main" val="495344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C38A927-FBEB-073A-81A4-1CC06F64ACD0}"/>
              </a:ext>
            </a:extLst>
          </p:cNvPr>
          <p:cNvGrpSpPr/>
          <p:nvPr/>
        </p:nvGrpSpPr>
        <p:grpSpPr>
          <a:xfrm>
            <a:off x="426299" y="1845091"/>
            <a:ext cx="2242602" cy="3886955"/>
            <a:chOff x="66965" y="1869403"/>
            <a:chExt cx="2242602" cy="3886955"/>
          </a:xfrm>
        </p:grpSpPr>
        <p:pic>
          <p:nvPicPr>
            <p:cNvPr id="5" name="Picture 4">
              <a:extLst>
                <a:ext uri="{FF2B5EF4-FFF2-40B4-BE49-F238E27FC236}">
                  <a16:creationId xmlns:a16="http://schemas.microsoft.com/office/drawing/2014/main" id="{2EBA07D9-61CD-9B2F-B7F2-B78A6D210AA9}"/>
                </a:ext>
              </a:extLst>
            </p:cNvPr>
            <p:cNvPicPr>
              <a:picLocks noChangeAspect="1"/>
            </p:cNvPicPr>
            <p:nvPr/>
          </p:nvPicPr>
          <p:blipFill>
            <a:blip r:embed="rId2"/>
            <a:stretch>
              <a:fillRect/>
            </a:stretch>
          </p:blipFill>
          <p:spPr>
            <a:xfrm>
              <a:off x="293129" y="1869403"/>
              <a:ext cx="1987731" cy="3483548"/>
            </a:xfrm>
            <a:prstGeom prst="rect">
              <a:avLst/>
            </a:prstGeom>
          </p:spPr>
        </p:pic>
        <p:sp>
          <p:nvSpPr>
            <p:cNvPr id="6" name="TextBox 5">
              <a:extLst>
                <a:ext uri="{FF2B5EF4-FFF2-40B4-BE49-F238E27FC236}">
                  <a16:creationId xmlns:a16="http://schemas.microsoft.com/office/drawing/2014/main" id="{A5B3655F-3F36-A3B6-5CA5-86FEBA2D1661}"/>
                </a:ext>
              </a:extLst>
            </p:cNvPr>
            <p:cNvSpPr txBox="1"/>
            <p:nvPr/>
          </p:nvSpPr>
          <p:spPr>
            <a:xfrm>
              <a:off x="66965" y="5387026"/>
              <a:ext cx="2242602" cy="369332"/>
            </a:xfrm>
            <a:prstGeom prst="rect">
              <a:avLst/>
            </a:prstGeom>
            <a:noFill/>
          </p:spPr>
          <p:txBody>
            <a:bodyPr wrap="none" rtlCol="0">
              <a:spAutoFit/>
            </a:bodyPr>
            <a:lstStyle/>
            <a:p>
              <a:r>
                <a:rPr lang="en-US" dirty="0"/>
                <a:t>AMI, </a:t>
              </a:r>
              <a:r>
                <a:rPr lang="en-US" dirty="0" err="1"/>
                <a:t>semanticClimate</a:t>
              </a:r>
              <a:endParaRPr lang="en-US" dirty="0"/>
            </a:p>
          </p:txBody>
        </p:sp>
      </p:grpSp>
      <p:pic>
        <p:nvPicPr>
          <p:cNvPr id="7" name="Picture 6">
            <a:extLst>
              <a:ext uri="{FF2B5EF4-FFF2-40B4-BE49-F238E27FC236}">
                <a16:creationId xmlns:a16="http://schemas.microsoft.com/office/drawing/2014/main" id="{2DC030C0-711C-53CA-F753-945F7438B2CE}"/>
              </a:ext>
            </a:extLst>
          </p:cNvPr>
          <p:cNvPicPr>
            <a:picLocks noChangeAspect="1"/>
          </p:cNvPicPr>
          <p:nvPr/>
        </p:nvPicPr>
        <p:blipFill>
          <a:blip r:embed="rId3"/>
          <a:stretch>
            <a:fillRect/>
          </a:stretch>
        </p:blipFill>
        <p:spPr>
          <a:xfrm>
            <a:off x="5800356" y="2057611"/>
            <a:ext cx="2490179" cy="3058507"/>
          </a:xfrm>
          <a:prstGeom prst="rect">
            <a:avLst/>
          </a:prstGeom>
        </p:spPr>
      </p:pic>
      <p:grpSp>
        <p:nvGrpSpPr>
          <p:cNvPr id="8" name="Group 7">
            <a:extLst>
              <a:ext uri="{FF2B5EF4-FFF2-40B4-BE49-F238E27FC236}">
                <a16:creationId xmlns:a16="http://schemas.microsoft.com/office/drawing/2014/main" id="{6CCB308B-0A38-CB05-FDCA-6951D0430F5C}"/>
              </a:ext>
            </a:extLst>
          </p:cNvPr>
          <p:cNvGrpSpPr/>
          <p:nvPr/>
        </p:nvGrpSpPr>
        <p:grpSpPr>
          <a:xfrm>
            <a:off x="2640194" y="947467"/>
            <a:ext cx="4718019" cy="645153"/>
            <a:chOff x="2385477" y="2620063"/>
            <a:chExt cx="4718019" cy="645153"/>
          </a:xfrm>
          <a:solidFill>
            <a:schemeClr val="bg1"/>
          </a:solidFill>
        </p:grpSpPr>
        <p:sp>
          <p:nvSpPr>
            <p:cNvPr id="9" name="Rectangular Callout 8">
              <a:extLst>
                <a:ext uri="{FF2B5EF4-FFF2-40B4-BE49-F238E27FC236}">
                  <a16:creationId xmlns:a16="http://schemas.microsoft.com/office/drawing/2014/main" id="{6C0E8EA0-AA4A-07B6-8191-D6881083253A}"/>
                </a:ext>
              </a:extLst>
            </p:cNvPr>
            <p:cNvSpPr/>
            <p:nvPr/>
          </p:nvSpPr>
          <p:spPr>
            <a:xfrm>
              <a:off x="2385477" y="2620063"/>
              <a:ext cx="2859110" cy="645153"/>
            </a:xfrm>
            <a:prstGeom prst="wedgeRectCallout">
              <a:avLst>
                <a:gd name="adj1" fmla="val -59121"/>
                <a:gd name="adj2" fmla="val 210191"/>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1ADFCD2-19CA-3FB5-4376-A8C440AF90ED}"/>
                </a:ext>
              </a:extLst>
            </p:cNvPr>
            <p:cNvSpPr txBox="1"/>
            <p:nvPr/>
          </p:nvSpPr>
          <p:spPr>
            <a:xfrm>
              <a:off x="2530449" y="2681029"/>
              <a:ext cx="4573047" cy="523220"/>
            </a:xfrm>
            <a:prstGeom prst="rect">
              <a:avLst/>
            </a:prstGeom>
            <a:grpFill/>
          </p:spPr>
          <p:txBody>
            <a:bodyPr wrap="none" rtlCol="0">
              <a:spAutoFit/>
            </a:bodyPr>
            <a:lstStyle/>
            <a:p>
              <a:r>
                <a:rPr lang="en-US" sz="2800" dirty="0"/>
                <a:t>Should we trust </a:t>
              </a:r>
              <a:r>
                <a:rPr lang="en-US" sz="2800" dirty="0" err="1"/>
                <a:t>HuggingFace</a:t>
              </a:r>
              <a:r>
                <a:rPr lang="en-US" sz="2800" dirty="0"/>
                <a:t>?</a:t>
              </a:r>
            </a:p>
          </p:txBody>
        </p:sp>
      </p:grpSp>
      <p:grpSp>
        <p:nvGrpSpPr>
          <p:cNvPr id="11" name="Group 10">
            <a:extLst>
              <a:ext uri="{FF2B5EF4-FFF2-40B4-BE49-F238E27FC236}">
                <a16:creationId xmlns:a16="http://schemas.microsoft.com/office/drawing/2014/main" id="{80F4155F-0B76-10EE-9E66-A5B515E8638D}"/>
              </a:ext>
            </a:extLst>
          </p:cNvPr>
          <p:cNvGrpSpPr/>
          <p:nvPr/>
        </p:nvGrpSpPr>
        <p:grpSpPr>
          <a:xfrm>
            <a:off x="2640194" y="5116119"/>
            <a:ext cx="6296878" cy="1031202"/>
            <a:chOff x="2530449" y="2615709"/>
            <a:chExt cx="6330451" cy="954107"/>
          </a:xfrm>
          <a:solidFill>
            <a:schemeClr val="bg1"/>
          </a:solidFill>
        </p:grpSpPr>
        <p:sp>
          <p:nvSpPr>
            <p:cNvPr id="12" name="Rectangular Callout 11">
              <a:extLst>
                <a:ext uri="{FF2B5EF4-FFF2-40B4-BE49-F238E27FC236}">
                  <a16:creationId xmlns:a16="http://schemas.microsoft.com/office/drawing/2014/main" id="{A6F2BB66-06EE-877E-70FE-6C775E3D16E9}"/>
                </a:ext>
              </a:extLst>
            </p:cNvPr>
            <p:cNvSpPr/>
            <p:nvPr/>
          </p:nvSpPr>
          <p:spPr>
            <a:xfrm>
              <a:off x="2742000" y="2681029"/>
              <a:ext cx="2859110" cy="645153"/>
            </a:xfrm>
            <a:prstGeom prst="wedgeRectCallout">
              <a:avLst>
                <a:gd name="adj1" fmla="val 95630"/>
                <a:gd name="adj2" fmla="val -339182"/>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ECE49A7-7A7D-021F-69CF-92805FB947EC}"/>
                </a:ext>
              </a:extLst>
            </p:cNvPr>
            <p:cNvSpPr txBox="1"/>
            <p:nvPr/>
          </p:nvSpPr>
          <p:spPr>
            <a:xfrm>
              <a:off x="2530449" y="2615709"/>
              <a:ext cx="6330451" cy="954107"/>
            </a:xfrm>
            <a:prstGeom prst="rect">
              <a:avLst/>
            </a:prstGeom>
            <a:grpFill/>
          </p:spPr>
          <p:txBody>
            <a:bodyPr wrap="none" rtlCol="0">
              <a:spAutoFit/>
            </a:bodyPr>
            <a:lstStyle/>
            <a:p>
              <a:r>
                <a:rPr lang="en-US" sz="2800" dirty="0"/>
                <a:t>I don’t know where their data comes from</a:t>
              </a:r>
            </a:p>
            <a:p>
              <a:r>
                <a:rPr lang="en-US" sz="2800" dirty="0"/>
                <a:t>And they don’t have an advisory board</a:t>
              </a:r>
            </a:p>
          </p:txBody>
        </p:sp>
      </p:grpSp>
    </p:spTree>
    <p:extLst>
      <p:ext uri="{BB962C8B-B14F-4D97-AF65-F5344CB8AC3E}">
        <p14:creationId xmlns:p14="http://schemas.microsoft.com/office/powerpoint/2010/main" val="109835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E9156E-4AD9-23EE-A54E-92F3BA7CF391}"/>
              </a:ext>
            </a:extLst>
          </p:cNvPr>
          <p:cNvSpPr>
            <a:spLocks noGrp="1"/>
          </p:cNvSpPr>
          <p:nvPr>
            <p:ph idx="1"/>
          </p:nvPr>
        </p:nvSpPr>
        <p:spPr>
          <a:xfrm>
            <a:off x="457200" y="457200"/>
            <a:ext cx="8229600" cy="4525963"/>
          </a:xfrm>
        </p:spPr>
        <p:txBody>
          <a:bodyPr/>
          <a:lstStyle/>
          <a:p>
            <a:pPr marL="0" indent="0">
              <a:buNone/>
            </a:pPr>
            <a:r>
              <a:rPr lang="en-US" dirty="0"/>
              <a:t>the </a:t>
            </a:r>
            <a:r>
              <a:rPr lang="en-US" b="1" dirty="0"/>
              <a:t>data are private</a:t>
            </a:r>
            <a:r>
              <a:rPr lang="en-US" dirty="0"/>
              <a:t>, </a:t>
            </a:r>
          </a:p>
          <a:p>
            <a:pPr marL="0" indent="0">
              <a:buNone/>
            </a:pPr>
            <a:r>
              <a:rPr lang="en-US" dirty="0"/>
              <a:t>run by a </a:t>
            </a:r>
            <a:r>
              <a:rPr lang="en-US" b="1" dirty="0"/>
              <a:t>private for-profit company</a:t>
            </a:r>
            <a:endParaRPr lang="en-US" dirty="0"/>
          </a:p>
        </p:txBody>
      </p:sp>
      <p:pic>
        <p:nvPicPr>
          <p:cNvPr id="4" name="Picture 3">
            <a:extLst>
              <a:ext uri="{FF2B5EF4-FFF2-40B4-BE49-F238E27FC236}">
                <a16:creationId xmlns:a16="http://schemas.microsoft.com/office/drawing/2014/main" id="{7AC5D5B3-5059-C67B-1D2F-1872FA12C270}"/>
              </a:ext>
            </a:extLst>
          </p:cNvPr>
          <p:cNvPicPr>
            <a:picLocks noChangeAspect="1"/>
          </p:cNvPicPr>
          <p:nvPr/>
        </p:nvPicPr>
        <p:blipFill>
          <a:blip r:embed="rId2"/>
          <a:stretch>
            <a:fillRect/>
          </a:stretch>
        </p:blipFill>
        <p:spPr>
          <a:xfrm>
            <a:off x="1420586" y="2291706"/>
            <a:ext cx="2601340" cy="3591448"/>
          </a:xfrm>
          <a:prstGeom prst="rect">
            <a:avLst/>
          </a:prstGeom>
        </p:spPr>
      </p:pic>
      <p:sp>
        <p:nvSpPr>
          <p:cNvPr id="5" name="TextBox 4">
            <a:extLst>
              <a:ext uri="{FF2B5EF4-FFF2-40B4-BE49-F238E27FC236}">
                <a16:creationId xmlns:a16="http://schemas.microsoft.com/office/drawing/2014/main" id="{25612F2B-F624-2F24-D27E-21DCA437E8C9}"/>
              </a:ext>
            </a:extLst>
          </p:cNvPr>
          <p:cNvSpPr txBox="1"/>
          <p:nvPr/>
        </p:nvSpPr>
        <p:spPr>
          <a:xfrm>
            <a:off x="4353059" y="2291706"/>
            <a:ext cx="4533010" cy="923330"/>
          </a:xfrm>
          <a:prstGeom prst="rect">
            <a:avLst/>
          </a:prstGeom>
          <a:noFill/>
        </p:spPr>
        <p:txBody>
          <a:bodyPr wrap="square" rtlCol="0">
            <a:spAutoFit/>
          </a:bodyPr>
          <a:lstStyle/>
          <a:p>
            <a:pPr algn="l"/>
            <a:r>
              <a:rPr lang="en-GB" b="0" i="0" dirty="0">
                <a:solidFill>
                  <a:srgbClr val="4B5563"/>
                </a:solidFill>
                <a:effectLst/>
                <a:latin typeface="Source Sans Pro" panose="020F0502020204030204" pitchFamily="34" charset="0"/>
              </a:rPr>
              <a:t>“We are on a mission to democratize </a:t>
            </a:r>
            <a:r>
              <a:rPr lang="en-GB" b="0" i="1" dirty="0">
                <a:solidFill>
                  <a:srgbClr val="4B5563"/>
                </a:solidFill>
                <a:effectLst/>
                <a:latin typeface="Source Sans Pro" panose="020F0502020204030204" pitchFamily="34" charset="0"/>
              </a:rPr>
              <a:t>good</a:t>
            </a:r>
            <a:r>
              <a:rPr lang="en-GB" b="0" i="0" dirty="0">
                <a:solidFill>
                  <a:srgbClr val="4B5563"/>
                </a:solidFill>
                <a:effectLst/>
                <a:latin typeface="Source Sans Pro" panose="020F0502020204030204" pitchFamily="34" charset="0"/>
              </a:rPr>
              <a:t> machine learning, one commit at a time.”</a:t>
            </a:r>
          </a:p>
        </p:txBody>
      </p:sp>
    </p:spTree>
    <p:extLst>
      <p:ext uri="{BB962C8B-B14F-4D97-AF65-F5344CB8AC3E}">
        <p14:creationId xmlns:p14="http://schemas.microsoft.com/office/powerpoint/2010/main" val="69714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6A525-53F6-F2A4-0244-319187E36712}"/>
              </a:ext>
            </a:extLst>
          </p:cNvPr>
          <p:cNvSpPr>
            <a:spLocks noGrp="1"/>
          </p:cNvSpPr>
          <p:nvPr>
            <p:ph type="title"/>
          </p:nvPr>
        </p:nvSpPr>
        <p:spPr/>
        <p:txBody>
          <a:bodyPr/>
          <a:lstStyle/>
          <a:p>
            <a:r>
              <a:rPr lang="en-US" dirty="0"/>
              <a:t>Where does LLM data come from?</a:t>
            </a:r>
          </a:p>
        </p:txBody>
      </p:sp>
      <p:pic>
        <p:nvPicPr>
          <p:cNvPr id="5" name="Picture 4">
            <a:extLst>
              <a:ext uri="{FF2B5EF4-FFF2-40B4-BE49-F238E27FC236}">
                <a16:creationId xmlns:a16="http://schemas.microsoft.com/office/drawing/2014/main" id="{957A0255-C574-D9C3-02E1-78CA9D423EE0}"/>
              </a:ext>
            </a:extLst>
          </p:cNvPr>
          <p:cNvPicPr>
            <a:picLocks noChangeAspect="1"/>
          </p:cNvPicPr>
          <p:nvPr/>
        </p:nvPicPr>
        <p:blipFill>
          <a:blip r:embed="rId2"/>
          <a:stretch>
            <a:fillRect/>
          </a:stretch>
        </p:blipFill>
        <p:spPr>
          <a:xfrm>
            <a:off x="5700713" y="5115519"/>
            <a:ext cx="2657475" cy="786396"/>
          </a:xfrm>
          <a:prstGeom prst="rect">
            <a:avLst/>
          </a:prstGeom>
        </p:spPr>
      </p:pic>
      <p:pic>
        <p:nvPicPr>
          <p:cNvPr id="7" name="Picture 6">
            <a:extLst>
              <a:ext uri="{FF2B5EF4-FFF2-40B4-BE49-F238E27FC236}">
                <a16:creationId xmlns:a16="http://schemas.microsoft.com/office/drawing/2014/main" id="{4886E45B-5621-C118-9392-6B5E79D86D7B}"/>
              </a:ext>
            </a:extLst>
          </p:cNvPr>
          <p:cNvPicPr>
            <a:picLocks noChangeAspect="1"/>
          </p:cNvPicPr>
          <p:nvPr/>
        </p:nvPicPr>
        <p:blipFill>
          <a:blip r:embed="rId3"/>
          <a:stretch>
            <a:fillRect/>
          </a:stretch>
        </p:blipFill>
        <p:spPr>
          <a:xfrm>
            <a:off x="785812" y="1417638"/>
            <a:ext cx="7772400" cy="3697881"/>
          </a:xfrm>
          <a:prstGeom prst="rect">
            <a:avLst/>
          </a:prstGeom>
        </p:spPr>
      </p:pic>
    </p:spTree>
    <p:extLst>
      <p:ext uri="{BB962C8B-B14F-4D97-AF65-F5344CB8AC3E}">
        <p14:creationId xmlns:p14="http://schemas.microsoft.com/office/powerpoint/2010/main" val="1286078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FD68AE6-9881-86D8-1F00-6DD22B65AF5E}"/>
              </a:ext>
            </a:extLst>
          </p:cNvPr>
          <p:cNvGrpSpPr/>
          <p:nvPr/>
        </p:nvGrpSpPr>
        <p:grpSpPr>
          <a:xfrm>
            <a:off x="2905721" y="4298865"/>
            <a:ext cx="3332557" cy="2559135"/>
            <a:chOff x="2790657" y="3971167"/>
            <a:chExt cx="2897518" cy="2436661"/>
          </a:xfrm>
        </p:grpSpPr>
        <p:pic>
          <p:nvPicPr>
            <p:cNvPr id="5" name="Picture 4">
              <a:extLst>
                <a:ext uri="{FF2B5EF4-FFF2-40B4-BE49-F238E27FC236}">
                  <a16:creationId xmlns:a16="http://schemas.microsoft.com/office/drawing/2014/main" id="{9F94CEE7-997B-B4D9-48F8-9DE1A4971B62}"/>
                </a:ext>
              </a:extLst>
            </p:cNvPr>
            <p:cNvPicPr>
              <a:picLocks noChangeAspect="1"/>
            </p:cNvPicPr>
            <p:nvPr/>
          </p:nvPicPr>
          <p:blipFill>
            <a:blip r:embed="rId2"/>
            <a:stretch>
              <a:fillRect/>
            </a:stretch>
          </p:blipFill>
          <p:spPr>
            <a:xfrm flipH="1">
              <a:off x="2914981" y="3971167"/>
              <a:ext cx="1791706" cy="1367563"/>
            </a:xfrm>
            <a:prstGeom prst="rect">
              <a:avLst/>
            </a:prstGeom>
          </p:spPr>
        </p:pic>
        <p:sp>
          <p:nvSpPr>
            <p:cNvPr id="6" name="TextBox 5">
              <a:extLst>
                <a:ext uri="{FF2B5EF4-FFF2-40B4-BE49-F238E27FC236}">
                  <a16:creationId xmlns:a16="http://schemas.microsoft.com/office/drawing/2014/main" id="{5DF0BF62-64C9-A8D6-2AF6-378F3BB995E0}"/>
                </a:ext>
              </a:extLst>
            </p:cNvPr>
            <p:cNvSpPr txBox="1"/>
            <p:nvPr/>
          </p:nvSpPr>
          <p:spPr>
            <a:xfrm>
              <a:off x="2790657" y="5406908"/>
              <a:ext cx="2897518" cy="1000920"/>
            </a:xfrm>
            <a:prstGeom prst="rect">
              <a:avLst/>
            </a:prstGeom>
            <a:noFill/>
          </p:spPr>
          <p:txBody>
            <a:bodyPr wrap="none" rtlCol="0">
              <a:spAutoFit/>
            </a:bodyPr>
            <a:lstStyle/>
            <a:p>
              <a:r>
                <a:rPr lang="en-US" dirty="0"/>
                <a:t>Polly, </a:t>
              </a:r>
            </a:p>
            <a:p>
              <a:r>
                <a:rPr lang="en-US" dirty="0" err="1"/>
                <a:t>stochasticParrot</a:t>
              </a:r>
              <a:endParaRPr lang="en-US" dirty="0"/>
            </a:p>
          </p:txBody>
        </p:sp>
      </p:grpSp>
      <p:pic>
        <p:nvPicPr>
          <p:cNvPr id="8" name="Picture 7">
            <a:extLst>
              <a:ext uri="{FF2B5EF4-FFF2-40B4-BE49-F238E27FC236}">
                <a16:creationId xmlns:a16="http://schemas.microsoft.com/office/drawing/2014/main" id="{13F93E1C-9907-1E1E-EBA3-AD0BC76783B3}"/>
              </a:ext>
            </a:extLst>
          </p:cNvPr>
          <p:cNvPicPr>
            <a:picLocks noChangeAspect="1"/>
          </p:cNvPicPr>
          <p:nvPr/>
        </p:nvPicPr>
        <p:blipFill>
          <a:blip r:embed="rId3"/>
          <a:stretch>
            <a:fillRect/>
          </a:stretch>
        </p:blipFill>
        <p:spPr>
          <a:xfrm>
            <a:off x="570734" y="244512"/>
            <a:ext cx="7772400" cy="3859149"/>
          </a:xfrm>
          <a:prstGeom prst="rect">
            <a:avLst/>
          </a:prstGeom>
        </p:spPr>
      </p:pic>
      <p:sp>
        <p:nvSpPr>
          <p:cNvPr id="9" name="TextBox 8">
            <a:extLst>
              <a:ext uri="{FF2B5EF4-FFF2-40B4-BE49-F238E27FC236}">
                <a16:creationId xmlns:a16="http://schemas.microsoft.com/office/drawing/2014/main" id="{1F0CFDE6-3D10-3B03-E551-ACCD6EBAB411}"/>
              </a:ext>
            </a:extLst>
          </p:cNvPr>
          <p:cNvSpPr txBox="1"/>
          <p:nvPr/>
        </p:nvSpPr>
        <p:spPr>
          <a:xfrm>
            <a:off x="2546181" y="799668"/>
            <a:ext cx="3065776" cy="646331"/>
          </a:xfrm>
          <a:prstGeom prst="rect">
            <a:avLst/>
          </a:prstGeom>
          <a:noFill/>
        </p:spPr>
        <p:txBody>
          <a:bodyPr wrap="none" rtlCol="0">
            <a:spAutoFit/>
          </a:bodyPr>
          <a:lstStyle/>
          <a:p>
            <a:r>
              <a:rPr lang="en-US" sz="3600" b="1" dirty="0">
                <a:solidFill>
                  <a:srgbClr val="FF0000"/>
                </a:solidFill>
              </a:rPr>
              <a:t>Hallucinations!</a:t>
            </a:r>
          </a:p>
        </p:txBody>
      </p:sp>
    </p:spTree>
    <p:extLst>
      <p:ext uri="{BB962C8B-B14F-4D97-AF65-F5344CB8AC3E}">
        <p14:creationId xmlns:p14="http://schemas.microsoft.com/office/powerpoint/2010/main" val="4095751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9" name="Picture 3">
            <a:hlinkClick r:id="rId3"/>
            <a:extLst>
              <a:ext uri="{FF2B5EF4-FFF2-40B4-BE49-F238E27FC236}">
                <a16:creationId xmlns:a16="http://schemas.microsoft.com/office/drawing/2014/main" id="{D8C8DE9B-B0E4-64D7-5308-405EC84BB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005680"/>
            <a:ext cx="3810000" cy="23241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031F22-650C-6D36-A2C3-9F0F8882A917}"/>
              </a:ext>
            </a:extLst>
          </p:cNvPr>
          <p:cNvSpPr txBox="1"/>
          <p:nvPr/>
        </p:nvSpPr>
        <p:spPr>
          <a:xfrm>
            <a:off x="864393" y="3850767"/>
            <a:ext cx="7872412" cy="646331"/>
          </a:xfrm>
          <a:prstGeom prst="rect">
            <a:avLst/>
          </a:prstGeom>
          <a:noFill/>
        </p:spPr>
        <p:txBody>
          <a:bodyPr wrap="square">
            <a:spAutoFit/>
          </a:bodyPr>
          <a:lstStyle/>
          <a:p>
            <a:r>
              <a:rPr lang="en-GB" b="0" i="0" dirty="0">
                <a:solidFill>
                  <a:srgbClr val="202122"/>
                </a:solidFill>
                <a:effectLst/>
                <a:latin typeface="Arial" panose="020B0604020202020204" pitchFamily="34" charset="0"/>
              </a:rPr>
              <a:t>1904 depiction of an acquisitive and manipulative </a:t>
            </a:r>
            <a:r>
              <a:rPr lang="en-GB" b="0" i="0" u="none" strike="noStrike" dirty="0">
                <a:effectLst/>
                <a:latin typeface="Arial" panose="020B0604020202020204" pitchFamily="34" charset="0"/>
                <a:hlinkClick r:id="rId5" tooltip="Standard Oil"/>
              </a:rPr>
              <a:t>Standard Oil</a:t>
            </a:r>
            <a:r>
              <a:rPr lang="en-GB" b="0" i="0" dirty="0">
                <a:solidFill>
                  <a:srgbClr val="202122"/>
                </a:solidFill>
                <a:effectLst/>
                <a:latin typeface="Arial" panose="020B0604020202020204" pitchFamily="34" charset="0"/>
              </a:rPr>
              <a:t> (founded by </a:t>
            </a:r>
            <a:r>
              <a:rPr lang="en-GB" b="0" i="0" u="none" strike="noStrike" dirty="0">
                <a:effectLst/>
                <a:latin typeface="Arial" panose="020B0604020202020204" pitchFamily="34" charset="0"/>
                <a:hlinkClick r:id="rId6" tooltip="John D. Rockefeller"/>
              </a:rPr>
              <a:t>John D. Rockefeller</a:t>
            </a:r>
            <a:r>
              <a:rPr lang="en-GB" b="0" i="0" dirty="0">
                <a:solidFill>
                  <a:srgbClr val="202122"/>
                </a:solidFill>
                <a:effectLst/>
                <a:latin typeface="Arial" panose="020B0604020202020204" pitchFamily="34" charset="0"/>
              </a:rPr>
              <a:t>) as an all-powerful octopus</a:t>
            </a:r>
            <a:endParaRPr lang="en-US" dirty="0"/>
          </a:p>
        </p:txBody>
      </p:sp>
      <p:sp>
        <p:nvSpPr>
          <p:cNvPr id="7" name="TextBox 6">
            <a:extLst>
              <a:ext uri="{FF2B5EF4-FFF2-40B4-BE49-F238E27FC236}">
                <a16:creationId xmlns:a16="http://schemas.microsoft.com/office/drawing/2014/main" id="{EB5E312C-8EA6-570E-BF1B-9B92F4FF3BBB}"/>
              </a:ext>
            </a:extLst>
          </p:cNvPr>
          <p:cNvSpPr txBox="1"/>
          <p:nvPr/>
        </p:nvSpPr>
        <p:spPr>
          <a:xfrm>
            <a:off x="973098" y="4635717"/>
            <a:ext cx="5763116" cy="1600438"/>
          </a:xfrm>
          <a:prstGeom prst="rect">
            <a:avLst/>
          </a:prstGeom>
          <a:noFill/>
        </p:spPr>
        <p:txBody>
          <a:bodyPr wrap="none" rtlCol="0">
            <a:spAutoFit/>
          </a:bodyPr>
          <a:lstStyle/>
          <a:p>
            <a:r>
              <a:rPr lang="en-GB" sz="1400" b="0" i="0" dirty="0">
                <a:solidFill>
                  <a:srgbClr val="202122"/>
                </a:solidFill>
                <a:effectLst/>
                <a:latin typeface="Arial" panose="020B0604020202020204" pitchFamily="34" charset="0"/>
              </a:rPr>
              <a:t>Those practices included </a:t>
            </a:r>
          </a:p>
          <a:p>
            <a:pPr marL="285750" indent="-285750">
              <a:buFont typeface="Arial" panose="020B0604020202020204" pitchFamily="34" charset="0"/>
              <a:buChar char="•"/>
            </a:pPr>
            <a:r>
              <a:rPr lang="en-GB" sz="1400" b="0" i="0" u="none" strike="noStrike" dirty="0">
                <a:effectLst/>
                <a:latin typeface="Arial" panose="020B0604020202020204" pitchFamily="34" charset="0"/>
                <a:hlinkClick r:id="rId7" tooltip="Exploitation of natural resources"/>
              </a:rPr>
              <a:t>unfettered consumption and destruction of natural resources</a:t>
            </a:r>
            <a:r>
              <a:rPr lang="en-GB" sz="1400" b="0" i="0" dirty="0">
                <a:solidFill>
                  <a:srgbClr val="202122"/>
                </a:solidFill>
                <a:effectLst/>
                <a:latin typeface="Arial" panose="020B0604020202020204" pitchFamily="34" charset="0"/>
              </a:rPr>
              <a:t>, </a:t>
            </a:r>
          </a:p>
          <a:p>
            <a:pPr marL="285750" indent="-285750">
              <a:buFont typeface="Arial" panose="020B0604020202020204" pitchFamily="34" charset="0"/>
              <a:buChar char="•"/>
            </a:pPr>
            <a:r>
              <a:rPr lang="en-GB" sz="1400" b="0" i="0" u="none" strike="noStrike" dirty="0">
                <a:effectLst/>
                <a:latin typeface="Arial" panose="020B0604020202020204" pitchFamily="34" charset="0"/>
                <a:hlinkClick r:id="rId8" tooltip="Crony capitalism"/>
              </a:rPr>
              <a:t>influencing high levels of government</a:t>
            </a:r>
            <a:r>
              <a:rPr lang="en-GB" sz="1400" b="0" i="0" dirty="0">
                <a:solidFill>
                  <a:srgbClr val="202122"/>
                </a:solidFill>
                <a:effectLst/>
                <a:latin typeface="Arial" panose="020B0604020202020204" pitchFamily="34" charset="0"/>
              </a:rPr>
              <a:t>, </a:t>
            </a:r>
          </a:p>
          <a:p>
            <a:pPr marL="285750" indent="-285750">
              <a:buFont typeface="Arial" panose="020B0604020202020204" pitchFamily="34" charset="0"/>
              <a:buChar char="•"/>
            </a:pPr>
            <a:r>
              <a:rPr lang="en-GB" sz="1400" b="0" i="0" u="none" strike="noStrike" dirty="0">
                <a:effectLst/>
                <a:latin typeface="Arial" panose="020B0604020202020204" pitchFamily="34" charset="0"/>
                <a:hlinkClick r:id="rId9" tooltip="Wage slavery"/>
              </a:rPr>
              <a:t>wage slavery</a:t>
            </a:r>
            <a:r>
              <a:rPr lang="en-GB" sz="1400" b="0" i="0" dirty="0">
                <a:solidFill>
                  <a:srgbClr val="202122"/>
                </a:solidFill>
                <a:effectLst/>
                <a:latin typeface="Arial" panose="020B0604020202020204" pitchFamily="34" charset="0"/>
              </a:rPr>
              <a:t>, </a:t>
            </a:r>
          </a:p>
          <a:p>
            <a:pPr marL="285750" indent="-285750">
              <a:buFont typeface="Arial" panose="020B0604020202020204" pitchFamily="34" charset="0"/>
              <a:buChar char="•"/>
            </a:pPr>
            <a:r>
              <a:rPr lang="en-GB" sz="1400" b="0" i="0" u="none" strike="noStrike" dirty="0">
                <a:effectLst/>
                <a:latin typeface="Arial" panose="020B0604020202020204" pitchFamily="34" charset="0"/>
                <a:hlinkClick r:id="rId10" tooltip="Anti-competitive practices"/>
              </a:rPr>
              <a:t>squashing competition by acquiring their competitors</a:t>
            </a:r>
            <a:r>
              <a:rPr lang="en-GB" sz="1400" b="0" i="0" dirty="0">
                <a:solidFill>
                  <a:srgbClr val="202122"/>
                </a:solidFill>
                <a:effectLst/>
                <a:latin typeface="Arial" panose="020B0604020202020204" pitchFamily="34" charset="0"/>
              </a:rPr>
              <a:t> to create </a:t>
            </a:r>
          </a:p>
          <a:p>
            <a:r>
              <a:rPr lang="en-GB" sz="1400" u="none" strike="noStrike" dirty="0">
                <a:solidFill>
                  <a:srgbClr val="202122"/>
                </a:solidFill>
                <a:latin typeface="Arial" panose="020B0604020202020204" pitchFamily="34" charset="0"/>
                <a:hlinkClick r:id="rId11" tooltip="Monopoly"/>
              </a:rPr>
              <a:t>        </a:t>
            </a:r>
            <a:r>
              <a:rPr lang="en-GB" sz="1400" b="0" i="0" u="none" strike="noStrike" dirty="0">
                <a:effectLst/>
                <a:latin typeface="Arial" panose="020B0604020202020204" pitchFamily="34" charset="0"/>
                <a:hlinkClick r:id="rId11" tooltip="Monopoly"/>
              </a:rPr>
              <a:t>monopolies</a:t>
            </a:r>
            <a:r>
              <a:rPr lang="en-GB" sz="1400" b="0" i="0" dirty="0">
                <a:solidFill>
                  <a:srgbClr val="202122"/>
                </a:solidFill>
                <a:effectLst/>
                <a:latin typeface="Arial" panose="020B0604020202020204" pitchFamily="34" charset="0"/>
              </a:rPr>
              <a:t> and/or </a:t>
            </a:r>
            <a:r>
              <a:rPr lang="en-GB" sz="1400" b="0" i="0" u="none" strike="noStrike" dirty="0">
                <a:effectLst/>
                <a:latin typeface="Arial" panose="020B0604020202020204" pitchFamily="34" charset="0"/>
                <a:hlinkClick r:id="rId12" tooltip="Trust (business)"/>
              </a:rPr>
              <a:t>trusts</a:t>
            </a:r>
            <a:r>
              <a:rPr lang="en-GB" sz="1400" b="0" i="0" dirty="0">
                <a:solidFill>
                  <a:srgbClr val="202122"/>
                </a:solidFill>
                <a:effectLst/>
                <a:latin typeface="Arial" panose="020B0604020202020204" pitchFamily="34" charset="0"/>
              </a:rPr>
              <a:t> that control </a:t>
            </a:r>
            <a:r>
              <a:rPr lang="en-GB" sz="1400" b="0" i="0" u="none" strike="noStrike" dirty="0">
                <a:effectLst/>
                <a:latin typeface="Arial" panose="020B0604020202020204" pitchFamily="34" charset="0"/>
                <a:hlinkClick r:id="rId13" tooltip="Market (economics)"/>
              </a:rPr>
              <a:t>the market</a:t>
            </a:r>
            <a:r>
              <a:rPr lang="en-GB" sz="1400" b="0" i="0" dirty="0">
                <a:solidFill>
                  <a:srgbClr val="202122"/>
                </a:solidFill>
                <a:effectLst/>
                <a:latin typeface="Arial" panose="020B0604020202020204" pitchFamily="34" charset="0"/>
              </a:rPr>
              <a:t>, and</a:t>
            </a:r>
          </a:p>
          <a:p>
            <a:r>
              <a:rPr lang="en-GB" sz="1400" dirty="0">
                <a:solidFill>
                  <a:srgbClr val="202122"/>
                </a:solidFill>
                <a:latin typeface="Arial" panose="020B0604020202020204" pitchFamily="34" charset="0"/>
              </a:rPr>
              <a:t>*   </a:t>
            </a:r>
            <a:r>
              <a:rPr lang="en-GB" sz="1400" b="0" i="0" dirty="0">
                <a:solidFill>
                  <a:srgbClr val="202122"/>
                </a:solidFill>
                <a:effectLst/>
                <a:latin typeface="Arial" panose="020B0604020202020204" pitchFamily="34" charset="0"/>
              </a:rPr>
              <a:t> </a:t>
            </a:r>
            <a:r>
              <a:rPr lang="en-GB" sz="1400" b="0" i="0" u="none" strike="noStrike" dirty="0">
                <a:effectLst/>
                <a:latin typeface="Arial" panose="020B0604020202020204" pitchFamily="34" charset="0"/>
                <a:hlinkClick r:id="rId14" tooltip="Market manipulation"/>
              </a:rPr>
              <a:t>schemes to sell stock at inflated prices</a:t>
            </a:r>
            <a:r>
              <a:rPr lang="en-GB" sz="1400" b="0" i="0" dirty="0">
                <a:solidFill>
                  <a:srgbClr val="202122"/>
                </a:solidFill>
                <a:effectLst/>
                <a:latin typeface="Arial" panose="020B0604020202020204" pitchFamily="34" charset="0"/>
              </a:rPr>
              <a:t> to unsuspecting </a:t>
            </a:r>
            <a:r>
              <a:rPr lang="en-GB" sz="1400" b="0" i="0" u="none" strike="noStrike" dirty="0">
                <a:effectLst/>
                <a:latin typeface="Arial" panose="020B0604020202020204" pitchFamily="34" charset="0"/>
                <a:hlinkClick r:id="rId15" tooltip="Investor"/>
              </a:rPr>
              <a:t>investors</a:t>
            </a:r>
            <a:r>
              <a:rPr lang="en-GB" sz="1400" b="0" i="0" dirty="0">
                <a:solidFill>
                  <a:srgbClr val="202122"/>
                </a:solidFill>
                <a:effectLst/>
                <a:latin typeface="Arial" panose="020B0604020202020204" pitchFamily="34" charset="0"/>
              </a:rPr>
              <a:t>.</a:t>
            </a:r>
            <a:r>
              <a:rPr lang="en-GB" sz="1400" b="0" i="0" u="none" strike="noStrike" baseline="30000" dirty="0">
                <a:solidFill>
                  <a:srgbClr val="202122"/>
                </a:solidFill>
                <a:effectLst/>
                <a:latin typeface="Arial" panose="020B0604020202020204" pitchFamily="34" charset="0"/>
                <a:hlinkClick r:id="rId16"/>
              </a:rPr>
              <a:t>[2]</a:t>
            </a:r>
            <a:endParaRPr lang="en-US" sz="1400" dirty="0"/>
          </a:p>
        </p:txBody>
      </p:sp>
      <p:sp>
        <p:nvSpPr>
          <p:cNvPr id="8" name="TextBox 7">
            <a:extLst>
              <a:ext uri="{FF2B5EF4-FFF2-40B4-BE49-F238E27FC236}">
                <a16:creationId xmlns:a16="http://schemas.microsoft.com/office/drawing/2014/main" id="{2A51478D-E9BE-4EC3-7F45-C0A2103668CD}"/>
              </a:ext>
            </a:extLst>
          </p:cNvPr>
          <p:cNvSpPr txBox="1"/>
          <p:nvPr/>
        </p:nvSpPr>
        <p:spPr>
          <a:xfrm>
            <a:off x="3458405" y="326559"/>
            <a:ext cx="2684389" cy="523220"/>
          </a:xfrm>
          <a:prstGeom prst="rect">
            <a:avLst/>
          </a:prstGeom>
          <a:noFill/>
        </p:spPr>
        <p:txBody>
          <a:bodyPr wrap="none" rtlCol="0">
            <a:spAutoFit/>
          </a:bodyPr>
          <a:lstStyle/>
          <a:p>
            <a:r>
              <a:rPr lang="en-US" sz="2800" dirty="0"/>
              <a:t>ROBBER BARONS</a:t>
            </a:r>
          </a:p>
        </p:txBody>
      </p:sp>
      <p:sp>
        <p:nvSpPr>
          <p:cNvPr id="2" name="TextBox 1">
            <a:extLst>
              <a:ext uri="{FF2B5EF4-FFF2-40B4-BE49-F238E27FC236}">
                <a16:creationId xmlns:a16="http://schemas.microsoft.com/office/drawing/2014/main" id="{4C1FFACA-5D04-0396-C73C-B11280397E71}"/>
              </a:ext>
            </a:extLst>
          </p:cNvPr>
          <p:cNvSpPr txBox="1"/>
          <p:nvPr/>
        </p:nvSpPr>
        <p:spPr>
          <a:xfrm>
            <a:off x="6142794" y="6531441"/>
            <a:ext cx="1805494" cy="369332"/>
          </a:xfrm>
          <a:prstGeom prst="rect">
            <a:avLst/>
          </a:prstGeom>
          <a:noFill/>
        </p:spPr>
        <p:txBody>
          <a:bodyPr wrap="none" rtlCol="0">
            <a:spAutoFit/>
          </a:bodyPr>
          <a:lstStyle/>
          <a:p>
            <a:r>
              <a:rPr lang="en-US" dirty="0"/>
              <a:t>Credit: Wikipedia</a:t>
            </a:r>
          </a:p>
        </p:txBody>
      </p:sp>
    </p:spTree>
    <p:extLst>
      <p:ext uri="{BB962C8B-B14F-4D97-AF65-F5344CB8AC3E}">
        <p14:creationId xmlns:p14="http://schemas.microsoft.com/office/powerpoint/2010/main" val="654869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94A8D5-C49B-6FC9-130B-7F6FABD25764}"/>
              </a:ext>
            </a:extLst>
          </p:cNvPr>
          <p:cNvPicPr>
            <a:picLocks noChangeAspect="1"/>
          </p:cNvPicPr>
          <p:nvPr/>
        </p:nvPicPr>
        <p:blipFill>
          <a:blip r:embed="rId2"/>
          <a:stretch>
            <a:fillRect/>
          </a:stretch>
        </p:blipFill>
        <p:spPr>
          <a:xfrm>
            <a:off x="396658" y="418474"/>
            <a:ext cx="7601123" cy="2323772"/>
          </a:xfrm>
          <a:prstGeom prst="rect">
            <a:avLst/>
          </a:prstGeom>
        </p:spPr>
      </p:pic>
      <p:sp>
        <p:nvSpPr>
          <p:cNvPr id="7" name="TextBox 6">
            <a:extLst>
              <a:ext uri="{FF2B5EF4-FFF2-40B4-BE49-F238E27FC236}">
                <a16:creationId xmlns:a16="http://schemas.microsoft.com/office/drawing/2014/main" id="{0E7645B0-DC90-5481-E220-0AD24E6DED65}"/>
              </a:ext>
            </a:extLst>
          </p:cNvPr>
          <p:cNvSpPr txBox="1"/>
          <p:nvPr/>
        </p:nvSpPr>
        <p:spPr>
          <a:xfrm>
            <a:off x="2286000" y="6211669"/>
            <a:ext cx="4572000" cy="646331"/>
          </a:xfrm>
          <a:prstGeom prst="rect">
            <a:avLst/>
          </a:prstGeom>
          <a:noFill/>
        </p:spPr>
        <p:txBody>
          <a:bodyPr wrap="square">
            <a:spAutoFit/>
          </a:bodyPr>
          <a:lstStyle/>
          <a:p>
            <a:pPr marL="0" indent="0">
              <a:buNone/>
            </a:pPr>
            <a:r>
              <a:rPr lang="en-US" sz="1800" dirty="0">
                <a:hlinkClick r:id="rId3"/>
              </a:rPr>
              <a:t>https://pluralistic.net/2023/01/21/potemkin-ai/#hey-guys</a:t>
            </a:r>
            <a:endParaRPr lang="en-US" sz="1800" dirty="0"/>
          </a:p>
        </p:txBody>
      </p:sp>
      <p:pic>
        <p:nvPicPr>
          <p:cNvPr id="12" name="Picture 11">
            <a:extLst>
              <a:ext uri="{FF2B5EF4-FFF2-40B4-BE49-F238E27FC236}">
                <a16:creationId xmlns:a16="http://schemas.microsoft.com/office/drawing/2014/main" id="{0B44923F-49EF-A83A-326A-BDFB7FE23C56}"/>
              </a:ext>
            </a:extLst>
          </p:cNvPr>
          <p:cNvPicPr>
            <a:picLocks noChangeAspect="1"/>
          </p:cNvPicPr>
          <p:nvPr/>
        </p:nvPicPr>
        <p:blipFill>
          <a:blip r:embed="rId4"/>
          <a:stretch>
            <a:fillRect/>
          </a:stretch>
        </p:blipFill>
        <p:spPr>
          <a:xfrm>
            <a:off x="367924" y="2953869"/>
            <a:ext cx="8408152" cy="2323772"/>
          </a:xfrm>
          <a:prstGeom prst="rect">
            <a:avLst/>
          </a:prstGeom>
        </p:spPr>
      </p:pic>
    </p:spTree>
    <p:extLst>
      <p:ext uri="{BB962C8B-B14F-4D97-AF65-F5344CB8AC3E}">
        <p14:creationId xmlns:p14="http://schemas.microsoft.com/office/powerpoint/2010/main" val="1900396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CFF3D-FBB7-5064-69C3-2B01CD7081BC}"/>
              </a:ext>
            </a:extLst>
          </p:cNvPr>
          <p:cNvSpPr>
            <a:spLocks noGrp="1"/>
          </p:cNvSpPr>
          <p:nvPr>
            <p:ph type="title"/>
          </p:nvPr>
        </p:nvSpPr>
        <p:spPr>
          <a:xfrm>
            <a:off x="457200" y="1435618"/>
            <a:ext cx="8229600" cy="1143000"/>
          </a:xfrm>
        </p:spPr>
        <p:txBody>
          <a:bodyPr>
            <a:noAutofit/>
          </a:bodyPr>
          <a:lstStyle/>
          <a:p>
            <a:r>
              <a:rPr lang="en-US" sz="7200" dirty="0"/>
              <a:t>Engage your brain!</a:t>
            </a:r>
            <a:br>
              <a:rPr lang="en-US" sz="7200" dirty="0"/>
            </a:br>
            <a:r>
              <a:rPr lang="en-US" sz="7200" dirty="0"/>
              <a:t>Control AI or it will control you!</a:t>
            </a:r>
            <a:br>
              <a:rPr lang="en-US" sz="7200" dirty="0"/>
            </a:br>
            <a:endParaRPr lang="en-US" sz="7200" dirty="0"/>
          </a:p>
        </p:txBody>
      </p:sp>
      <p:grpSp>
        <p:nvGrpSpPr>
          <p:cNvPr id="3" name="Group 2">
            <a:extLst>
              <a:ext uri="{FF2B5EF4-FFF2-40B4-BE49-F238E27FC236}">
                <a16:creationId xmlns:a16="http://schemas.microsoft.com/office/drawing/2014/main" id="{B16CCF09-71FE-3879-575D-E16218802BDE}"/>
              </a:ext>
            </a:extLst>
          </p:cNvPr>
          <p:cNvGrpSpPr/>
          <p:nvPr/>
        </p:nvGrpSpPr>
        <p:grpSpPr>
          <a:xfrm>
            <a:off x="0" y="2578618"/>
            <a:ext cx="2242602" cy="3886955"/>
            <a:chOff x="66965" y="1869403"/>
            <a:chExt cx="2242602" cy="3886955"/>
          </a:xfrm>
        </p:grpSpPr>
        <p:pic>
          <p:nvPicPr>
            <p:cNvPr id="4" name="Picture 3">
              <a:extLst>
                <a:ext uri="{FF2B5EF4-FFF2-40B4-BE49-F238E27FC236}">
                  <a16:creationId xmlns:a16="http://schemas.microsoft.com/office/drawing/2014/main" id="{8EA9BC57-6BFE-A8C9-E57F-29416C52D7E3}"/>
                </a:ext>
              </a:extLst>
            </p:cNvPr>
            <p:cNvPicPr>
              <a:picLocks noChangeAspect="1"/>
            </p:cNvPicPr>
            <p:nvPr/>
          </p:nvPicPr>
          <p:blipFill>
            <a:blip r:embed="rId2"/>
            <a:stretch>
              <a:fillRect/>
            </a:stretch>
          </p:blipFill>
          <p:spPr>
            <a:xfrm>
              <a:off x="293129" y="1869403"/>
              <a:ext cx="1987731" cy="3483548"/>
            </a:xfrm>
            <a:prstGeom prst="rect">
              <a:avLst/>
            </a:prstGeom>
          </p:spPr>
        </p:pic>
        <p:sp>
          <p:nvSpPr>
            <p:cNvPr id="5" name="TextBox 4">
              <a:extLst>
                <a:ext uri="{FF2B5EF4-FFF2-40B4-BE49-F238E27FC236}">
                  <a16:creationId xmlns:a16="http://schemas.microsoft.com/office/drawing/2014/main" id="{4E1B5E26-12E6-5014-0FED-AD2305AB50C1}"/>
                </a:ext>
              </a:extLst>
            </p:cNvPr>
            <p:cNvSpPr txBox="1"/>
            <p:nvPr/>
          </p:nvSpPr>
          <p:spPr>
            <a:xfrm>
              <a:off x="66965" y="5387026"/>
              <a:ext cx="2242602" cy="369332"/>
            </a:xfrm>
            <a:prstGeom prst="rect">
              <a:avLst/>
            </a:prstGeom>
            <a:noFill/>
          </p:spPr>
          <p:txBody>
            <a:bodyPr wrap="none" rtlCol="0">
              <a:spAutoFit/>
            </a:bodyPr>
            <a:lstStyle/>
            <a:p>
              <a:r>
                <a:rPr lang="en-US" dirty="0"/>
                <a:t>AMI, </a:t>
              </a:r>
              <a:r>
                <a:rPr lang="en-US" dirty="0" err="1"/>
                <a:t>semanticClimate</a:t>
              </a:r>
              <a:endParaRPr lang="en-US" dirty="0"/>
            </a:p>
          </p:txBody>
        </p:sp>
      </p:grpSp>
    </p:spTree>
    <p:extLst>
      <p:ext uri="{BB962C8B-B14F-4D97-AF65-F5344CB8AC3E}">
        <p14:creationId xmlns:p14="http://schemas.microsoft.com/office/powerpoint/2010/main" val="3919769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11785" y="860859"/>
            <a:ext cx="3363074" cy="400110"/>
          </a:xfrm>
          <a:prstGeom prst="rect">
            <a:avLst/>
          </a:prstGeom>
        </p:spPr>
        <p:txBody>
          <a:bodyPr wrap="square">
            <a:spAutoFit/>
          </a:bodyPr>
          <a:lstStyle/>
          <a:p>
            <a:pPr algn="ctr"/>
            <a:r>
              <a:rPr lang="en-US" sz="2000" dirty="0"/>
              <a:t> NIPGR, Delhi, IN, 2025-01-21</a:t>
            </a:r>
          </a:p>
        </p:txBody>
      </p:sp>
      <p:sp>
        <p:nvSpPr>
          <p:cNvPr id="7" name="Rectangle 6"/>
          <p:cNvSpPr/>
          <p:nvPr/>
        </p:nvSpPr>
        <p:spPr>
          <a:xfrm>
            <a:off x="563516" y="145943"/>
            <a:ext cx="7707876" cy="584775"/>
          </a:xfrm>
          <a:prstGeom prst="rect">
            <a:avLst/>
          </a:prstGeom>
          <a:solidFill>
            <a:schemeClr val="bg1"/>
          </a:solidFill>
        </p:spPr>
        <p:txBody>
          <a:bodyPr wrap="square">
            <a:spAutoFit/>
          </a:bodyPr>
          <a:lstStyle/>
          <a:p>
            <a:pPr algn="ctr"/>
            <a:r>
              <a:rPr lang="en-US" sz="3200" dirty="0"/>
              <a:t>Openness and Responsible AI </a:t>
            </a:r>
          </a:p>
        </p:txBody>
      </p:sp>
      <p:sp>
        <p:nvSpPr>
          <p:cNvPr id="8" name="TextBox 7"/>
          <p:cNvSpPr txBox="1"/>
          <p:nvPr/>
        </p:nvSpPr>
        <p:spPr>
          <a:xfrm>
            <a:off x="563516" y="764793"/>
            <a:ext cx="2560253" cy="892552"/>
          </a:xfrm>
          <a:prstGeom prst="rect">
            <a:avLst/>
          </a:prstGeom>
          <a:noFill/>
        </p:spPr>
        <p:txBody>
          <a:bodyPr wrap="none" rtlCol="0">
            <a:spAutoFit/>
          </a:bodyPr>
          <a:lstStyle/>
          <a:p>
            <a:r>
              <a:rPr lang="en-US" sz="2400" dirty="0"/>
              <a:t>Peter Murray-Rust</a:t>
            </a:r>
            <a:endParaRPr lang="en-US" sz="2400" baseline="30000" dirty="0"/>
          </a:p>
          <a:p>
            <a:r>
              <a:rPr lang="en-US" sz="1400" i="1" dirty="0"/>
              <a:t>Yusuf </a:t>
            </a:r>
            <a:r>
              <a:rPr lang="en-US" sz="1400" i="1" dirty="0" err="1"/>
              <a:t>Hamied</a:t>
            </a:r>
            <a:r>
              <a:rPr lang="en-US" sz="1400" i="1" dirty="0"/>
              <a:t> Dept of Chemistry,</a:t>
            </a:r>
          </a:p>
          <a:p>
            <a:r>
              <a:rPr lang="en-US" sz="1400" i="1" dirty="0"/>
              <a:t>University of Cambridge</a:t>
            </a:r>
          </a:p>
        </p:txBody>
      </p:sp>
      <p:pic>
        <p:nvPicPr>
          <p:cNvPr id="11" name="Picture 10"/>
          <p:cNvPicPr>
            <a:picLocks noChangeAspect="1"/>
          </p:cNvPicPr>
          <p:nvPr/>
        </p:nvPicPr>
        <p:blipFill>
          <a:blip r:embed="rId3"/>
          <a:stretch>
            <a:fillRect/>
          </a:stretch>
        </p:blipFill>
        <p:spPr>
          <a:xfrm>
            <a:off x="7133581" y="6236959"/>
            <a:ext cx="1847315" cy="646331"/>
          </a:xfrm>
          <a:prstGeom prst="rect">
            <a:avLst/>
          </a:prstGeom>
        </p:spPr>
      </p:pic>
      <p:pic>
        <p:nvPicPr>
          <p:cNvPr id="10" name="Shape 35"/>
          <p:cNvPicPr preferRelativeResize="0"/>
          <p:nvPr/>
        </p:nvPicPr>
        <p:blipFill>
          <a:blip r:embed="rId4"/>
          <a:stretch>
            <a:fillRect/>
          </a:stretch>
        </p:blipFill>
        <p:spPr>
          <a:xfrm>
            <a:off x="142875" y="6319391"/>
            <a:ext cx="1987731" cy="449864"/>
          </a:xfrm>
          <a:prstGeom prst="rect">
            <a:avLst/>
          </a:prstGeom>
          <a:solidFill>
            <a:schemeClr val="bg1"/>
          </a:solidFill>
          <a:ln>
            <a:noFill/>
          </a:ln>
        </p:spPr>
      </p:pic>
      <p:pic>
        <p:nvPicPr>
          <p:cNvPr id="2050" name="Picture 2" descr="#semanticClimate Logo">
            <a:extLst>
              <a:ext uri="{FF2B5EF4-FFF2-40B4-BE49-F238E27FC236}">
                <a16:creationId xmlns:a16="http://schemas.microsoft.com/office/drawing/2014/main" id="{44EE5AA8-EB66-19ED-7BC4-8B195E927D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8134" y="6236959"/>
            <a:ext cx="2548867" cy="59261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309CA6BC-7D55-0863-3C68-C9F79F842273}"/>
              </a:ext>
            </a:extLst>
          </p:cNvPr>
          <p:cNvGrpSpPr/>
          <p:nvPr/>
        </p:nvGrpSpPr>
        <p:grpSpPr>
          <a:xfrm>
            <a:off x="426299" y="1845091"/>
            <a:ext cx="2242602" cy="3886955"/>
            <a:chOff x="66965" y="1869403"/>
            <a:chExt cx="2242602" cy="3886955"/>
          </a:xfrm>
        </p:grpSpPr>
        <p:pic>
          <p:nvPicPr>
            <p:cNvPr id="4" name="Picture 3">
              <a:extLst>
                <a:ext uri="{FF2B5EF4-FFF2-40B4-BE49-F238E27FC236}">
                  <a16:creationId xmlns:a16="http://schemas.microsoft.com/office/drawing/2014/main" id="{0C6F2CC7-BF28-4874-AF47-420F54714C8B}"/>
                </a:ext>
              </a:extLst>
            </p:cNvPr>
            <p:cNvPicPr>
              <a:picLocks noChangeAspect="1"/>
            </p:cNvPicPr>
            <p:nvPr/>
          </p:nvPicPr>
          <p:blipFill>
            <a:blip r:embed="rId6"/>
            <a:stretch>
              <a:fillRect/>
            </a:stretch>
          </p:blipFill>
          <p:spPr>
            <a:xfrm>
              <a:off x="293129" y="1869403"/>
              <a:ext cx="1987731" cy="3483548"/>
            </a:xfrm>
            <a:prstGeom prst="rect">
              <a:avLst/>
            </a:prstGeom>
          </p:spPr>
        </p:pic>
        <p:sp>
          <p:nvSpPr>
            <p:cNvPr id="16" name="TextBox 15">
              <a:extLst>
                <a:ext uri="{FF2B5EF4-FFF2-40B4-BE49-F238E27FC236}">
                  <a16:creationId xmlns:a16="http://schemas.microsoft.com/office/drawing/2014/main" id="{37C9C2AF-C2A1-143B-E522-ED1E71456336}"/>
                </a:ext>
              </a:extLst>
            </p:cNvPr>
            <p:cNvSpPr txBox="1"/>
            <p:nvPr/>
          </p:nvSpPr>
          <p:spPr>
            <a:xfrm>
              <a:off x="66965" y="5387026"/>
              <a:ext cx="2242602" cy="369332"/>
            </a:xfrm>
            <a:prstGeom prst="rect">
              <a:avLst/>
            </a:prstGeom>
            <a:noFill/>
          </p:spPr>
          <p:txBody>
            <a:bodyPr wrap="none" rtlCol="0">
              <a:spAutoFit/>
            </a:bodyPr>
            <a:lstStyle/>
            <a:p>
              <a:r>
                <a:rPr lang="en-US" dirty="0"/>
                <a:t>AMI, </a:t>
              </a:r>
              <a:r>
                <a:rPr lang="en-US" dirty="0" err="1"/>
                <a:t>semanticClimate</a:t>
              </a:r>
              <a:endParaRPr lang="en-US" dirty="0"/>
            </a:p>
          </p:txBody>
        </p:sp>
      </p:grpSp>
      <p:grpSp>
        <p:nvGrpSpPr>
          <p:cNvPr id="17" name="Group 16">
            <a:extLst>
              <a:ext uri="{FF2B5EF4-FFF2-40B4-BE49-F238E27FC236}">
                <a16:creationId xmlns:a16="http://schemas.microsoft.com/office/drawing/2014/main" id="{93AAA891-ABBC-C7B1-730C-A41D2C141191}"/>
              </a:ext>
            </a:extLst>
          </p:cNvPr>
          <p:cNvGrpSpPr/>
          <p:nvPr/>
        </p:nvGrpSpPr>
        <p:grpSpPr>
          <a:xfrm>
            <a:off x="2452675" y="2226721"/>
            <a:ext cx="2859110" cy="645153"/>
            <a:chOff x="2385477" y="2620063"/>
            <a:chExt cx="2859110" cy="645153"/>
          </a:xfrm>
          <a:solidFill>
            <a:schemeClr val="bg1"/>
          </a:solidFill>
        </p:grpSpPr>
        <p:sp>
          <p:nvSpPr>
            <p:cNvPr id="5" name="Rectangular Callout 4">
              <a:extLst>
                <a:ext uri="{FF2B5EF4-FFF2-40B4-BE49-F238E27FC236}">
                  <a16:creationId xmlns:a16="http://schemas.microsoft.com/office/drawing/2014/main" id="{495F3D28-FF8D-A073-9CA9-5EE80232DC7C}"/>
                </a:ext>
              </a:extLst>
            </p:cNvPr>
            <p:cNvSpPr/>
            <p:nvPr/>
          </p:nvSpPr>
          <p:spPr>
            <a:xfrm>
              <a:off x="2385477" y="2620063"/>
              <a:ext cx="2859110" cy="645153"/>
            </a:xfrm>
            <a:prstGeom prst="wedgeRectCallout">
              <a:avLst>
                <a:gd name="adj1" fmla="val -59121"/>
                <a:gd name="adj2" fmla="val 210191"/>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A52E298-FDD2-F12C-0D89-DA4240F561DC}"/>
                </a:ext>
              </a:extLst>
            </p:cNvPr>
            <p:cNvSpPr txBox="1"/>
            <p:nvPr/>
          </p:nvSpPr>
          <p:spPr>
            <a:xfrm>
              <a:off x="2530449" y="2681029"/>
              <a:ext cx="2569165" cy="523220"/>
            </a:xfrm>
            <a:prstGeom prst="rect">
              <a:avLst/>
            </a:prstGeom>
            <a:grpFill/>
          </p:spPr>
          <p:txBody>
            <a:bodyPr wrap="none" rtlCol="0">
              <a:spAutoFit/>
            </a:bodyPr>
            <a:lstStyle/>
            <a:p>
              <a:r>
                <a:rPr lang="en-US" sz="2800" dirty="0"/>
                <a:t>Can we trust AI?</a:t>
              </a:r>
            </a:p>
          </p:txBody>
        </p:sp>
      </p:grpSp>
      <p:grpSp>
        <p:nvGrpSpPr>
          <p:cNvPr id="27" name="Group 26">
            <a:extLst>
              <a:ext uri="{FF2B5EF4-FFF2-40B4-BE49-F238E27FC236}">
                <a16:creationId xmlns:a16="http://schemas.microsoft.com/office/drawing/2014/main" id="{4817DD33-E875-2904-BCC0-A28C06E6ADC0}"/>
              </a:ext>
            </a:extLst>
          </p:cNvPr>
          <p:cNvGrpSpPr/>
          <p:nvPr/>
        </p:nvGrpSpPr>
        <p:grpSpPr>
          <a:xfrm>
            <a:off x="2790657" y="4610636"/>
            <a:ext cx="1693092" cy="1573442"/>
            <a:chOff x="2790657" y="3971167"/>
            <a:chExt cx="2897518" cy="2436661"/>
          </a:xfrm>
        </p:grpSpPr>
        <p:pic>
          <p:nvPicPr>
            <p:cNvPr id="19" name="Picture 18">
              <a:extLst>
                <a:ext uri="{FF2B5EF4-FFF2-40B4-BE49-F238E27FC236}">
                  <a16:creationId xmlns:a16="http://schemas.microsoft.com/office/drawing/2014/main" id="{072CCE0C-06AC-764E-76C3-0A961D4AC603}"/>
                </a:ext>
              </a:extLst>
            </p:cNvPr>
            <p:cNvPicPr>
              <a:picLocks noChangeAspect="1"/>
            </p:cNvPicPr>
            <p:nvPr/>
          </p:nvPicPr>
          <p:blipFill>
            <a:blip r:embed="rId7"/>
            <a:stretch>
              <a:fillRect/>
            </a:stretch>
          </p:blipFill>
          <p:spPr>
            <a:xfrm flipH="1">
              <a:off x="2914981" y="3971167"/>
              <a:ext cx="1791706" cy="1367563"/>
            </a:xfrm>
            <a:prstGeom prst="rect">
              <a:avLst/>
            </a:prstGeom>
          </p:spPr>
        </p:pic>
        <p:sp>
          <p:nvSpPr>
            <p:cNvPr id="20" name="TextBox 19">
              <a:extLst>
                <a:ext uri="{FF2B5EF4-FFF2-40B4-BE49-F238E27FC236}">
                  <a16:creationId xmlns:a16="http://schemas.microsoft.com/office/drawing/2014/main" id="{A19F3381-BBD6-0694-9D11-D75C1BAD0919}"/>
                </a:ext>
              </a:extLst>
            </p:cNvPr>
            <p:cNvSpPr txBox="1"/>
            <p:nvPr/>
          </p:nvSpPr>
          <p:spPr>
            <a:xfrm>
              <a:off x="2790657" y="5406908"/>
              <a:ext cx="2897518" cy="1000920"/>
            </a:xfrm>
            <a:prstGeom prst="rect">
              <a:avLst/>
            </a:prstGeom>
            <a:noFill/>
          </p:spPr>
          <p:txBody>
            <a:bodyPr wrap="none" rtlCol="0">
              <a:spAutoFit/>
            </a:bodyPr>
            <a:lstStyle/>
            <a:p>
              <a:r>
                <a:rPr lang="en-US" dirty="0"/>
                <a:t>Polly, </a:t>
              </a:r>
            </a:p>
            <a:p>
              <a:r>
                <a:rPr lang="en-US" dirty="0" err="1"/>
                <a:t>stochasticParrot</a:t>
              </a:r>
              <a:endParaRPr lang="en-US" dirty="0"/>
            </a:p>
          </p:txBody>
        </p:sp>
      </p:grpSp>
      <p:pic>
        <p:nvPicPr>
          <p:cNvPr id="22" name="Picture 21">
            <a:extLst>
              <a:ext uri="{FF2B5EF4-FFF2-40B4-BE49-F238E27FC236}">
                <a16:creationId xmlns:a16="http://schemas.microsoft.com/office/drawing/2014/main" id="{564590BC-B988-B7DB-F15B-352A94A9D770}"/>
              </a:ext>
            </a:extLst>
          </p:cNvPr>
          <p:cNvPicPr>
            <a:picLocks noChangeAspect="1"/>
          </p:cNvPicPr>
          <p:nvPr/>
        </p:nvPicPr>
        <p:blipFill>
          <a:blip r:embed="rId8"/>
          <a:stretch>
            <a:fillRect/>
          </a:stretch>
        </p:blipFill>
        <p:spPr>
          <a:xfrm>
            <a:off x="5566828" y="1845091"/>
            <a:ext cx="2859110" cy="1686683"/>
          </a:xfrm>
          <a:prstGeom prst="rect">
            <a:avLst/>
          </a:prstGeom>
        </p:spPr>
      </p:pic>
      <p:sp>
        <p:nvSpPr>
          <p:cNvPr id="28" name="TextBox 27">
            <a:extLst>
              <a:ext uri="{FF2B5EF4-FFF2-40B4-BE49-F238E27FC236}">
                <a16:creationId xmlns:a16="http://schemas.microsoft.com/office/drawing/2014/main" id="{BEB6046A-8E49-ECD7-57DE-E61DCF9DD9E3}"/>
              </a:ext>
            </a:extLst>
          </p:cNvPr>
          <p:cNvSpPr txBox="1"/>
          <p:nvPr/>
        </p:nvSpPr>
        <p:spPr>
          <a:xfrm>
            <a:off x="5576504" y="3543460"/>
            <a:ext cx="3114153" cy="369332"/>
          </a:xfrm>
          <a:prstGeom prst="rect">
            <a:avLst/>
          </a:prstGeom>
          <a:noFill/>
        </p:spPr>
        <p:txBody>
          <a:bodyPr wrap="square" rtlCol="0">
            <a:spAutoFit/>
          </a:bodyPr>
          <a:lstStyle/>
          <a:p>
            <a:r>
              <a:rPr lang="en-US" dirty="0"/>
              <a:t>Free and Open Source (F/OSS)</a:t>
            </a:r>
          </a:p>
        </p:txBody>
      </p:sp>
      <p:pic>
        <p:nvPicPr>
          <p:cNvPr id="31" name="Picture 30">
            <a:extLst>
              <a:ext uri="{FF2B5EF4-FFF2-40B4-BE49-F238E27FC236}">
                <a16:creationId xmlns:a16="http://schemas.microsoft.com/office/drawing/2014/main" id="{27D76581-9494-A96B-5644-2996296900FA}"/>
              </a:ext>
            </a:extLst>
          </p:cNvPr>
          <p:cNvPicPr>
            <a:picLocks noChangeAspect="1"/>
          </p:cNvPicPr>
          <p:nvPr/>
        </p:nvPicPr>
        <p:blipFill>
          <a:blip r:embed="rId9"/>
          <a:stretch>
            <a:fillRect/>
          </a:stretch>
        </p:blipFill>
        <p:spPr>
          <a:xfrm>
            <a:off x="5566828" y="4154374"/>
            <a:ext cx="1152484" cy="1415513"/>
          </a:xfrm>
          <a:prstGeom prst="rect">
            <a:avLst/>
          </a:prstGeom>
        </p:spPr>
      </p:pic>
      <p:sp>
        <p:nvSpPr>
          <p:cNvPr id="32" name="TextBox 31">
            <a:extLst>
              <a:ext uri="{FF2B5EF4-FFF2-40B4-BE49-F238E27FC236}">
                <a16:creationId xmlns:a16="http://schemas.microsoft.com/office/drawing/2014/main" id="{620A9257-7312-2841-9C86-BF6CB7C0B494}"/>
              </a:ext>
            </a:extLst>
          </p:cNvPr>
          <p:cNvSpPr txBox="1"/>
          <p:nvPr/>
        </p:nvSpPr>
        <p:spPr>
          <a:xfrm>
            <a:off x="5489193" y="5647440"/>
            <a:ext cx="1733167" cy="646331"/>
          </a:xfrm>
          <a:prstGeom prst="rect">
            <a:avLst/>
          </a:prstGeom>
          <a:noFill/>
        </p:spPr>
        <p:txBody>
          <a:bodyPr wrap="none" rtlCol="0">
            <a:spAutoFit/>
          </a:bodyPr>
          <a:lstStyle/>
          <a:p>
            <a:r>
              <a:rPr lang="en-US" dirty="0" err="1"/>
              <a:t>OpenKnowledge</a:t>
            </a:r>
            <a:endParaRPr lang="en-US" dirty="0"/>
          </a:p>
          <a:p>
            <a:r>
              <a:rPr lang="en-US" dirty="0"/>
              <a:t>and </a:t>
            </a:r>
            <a:r>
              <a:rPr lang="en-US" dirty="0" err="1"/>
              <a:t>OpenData</a:t>
            </a:r>
            <a:endParaRPr lang="en-US" dirty="0"/>
          </a:p>
        </p:txBody>
      </p:sp>
      <p:grpSp>
        <p:nvGrpSpPr>
          <p:cNvPr id="2" name="Group 1">
            <a:extLst>
              <a:ext uri="{FF2B5EF4-FFF2-40B4-BE49-F238E27FC236}">
                <a16:creationId xmlns:a16="http://schemas.microsoft.com/office/drawing/2014/main" id="{51EEC58C-0A1B-4EC3-FAA3-AE80E6839D77}"/>
              </a:ext>
            </a:extLst>
          </p:cNvPr>
          <p:cNvGrpSpPr/>
          <p:nvPr/>
        </p:nvGrpSpPr>
        <p:grpSpPr>
          <a:xfrm>
            <a:off x="2668901" y="3522823"/>
            <a:ext cx="2859110" cy="1015073"/>
            <a:chOff x="2385477" y="2620063"/>
            <a:chExt cx="2859110" cy="1015073"/>
          </a:xfrm>
          <a:solidFill>
            <a:schemeClr val="bg1"/>
          </a:solidFill>
        </p:grpSpPr>
        <p:sp>
          <p:nvSpPr>
            <p:cNvPr id="3" name="Rectangular Callout 2">
              <a:extLst>
                <a:ext uri="{FF2B5EF4-FFF2-40B4-BE49-F238E27FC236}">
                  <a16:creationId xmlns:a16="http://schemas.microsoft.com/office/drawing/2014/main" id="{7FE17E9B-C594-45AF-9F59-055C11290514}"/>
                </a:ext>
              </a:extLst>
            </p:cNvPr>
            <p:cNvSpPr/>
            <p:nvPr/>
          </p:nvSpPr>
          <p:spPr>
            <a:xfrm>
              <a:off x="2385477" y="2620063"/>
              <a:ext cx="2859110" cy="645153"/>
            </a:xfrm>
            <a:prstGeom prst="wedgeRectCallout">
              <a:avLst>
                <a:gd name="adj1" fmla="val 93581"/>
                <a:gd name="adj2" fmla="val 14558"/>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8F3333-795C-0C52-3775-28AD0327E295}"/>
                </a:ext>
              </a:extLst>
            </p:cNvPr>
            <p:cNvSpPr txBox="1"/>
            <p:nvPr/>
          </p:nvSpPr>
          <p:spPr>
            <a:xfrm>
              <a:off x="2530449" y="2681029"/>
              <a:ext cx="1878719" cy="954107"/>
            </a:xfrm>
            <a:prstGeom prst="rect">
              <a:avLst/>
            </a:prstGeom>
            <a:grpFill/>
          </p:spPr>
          <p:txBody>
            <a:bodyPr wrap="none" rtlCol="0">
              <a:spAutoFit/>
            </a:bodyPr>
            <a:lstStyle/>
            <a:p>
              <a:r>
                <a:rPr lang="en-US" sz="2800" dirty="0"/>
                <a:t>YES and NO</a:t>
              </a:r>
            </a:p>
            <a:p>
              <a:endParaRPr lang="en-US" sz="2800" dirty="0"/>
            </a:p>
          </p:txBody>
        </p:sp>
      </p:grpSp>
    </p:spTree>
    <p:extLst>
      <p:ext uri="{BB962C8B-B14F-4D97-AF65-F5344CB8AC3E}">
        <p14:creationId xmlns:p14="http://schemas.microsoft.com/office/powerpoint/2010/main" val="1239059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16C46-39C0-1F52-5A71-F6AF668E93C4}"/>
              </a:ext>
            </a:extLst>
          </p:cNvPr>
          <p:cNvSpPr>
            <a:spLocks noGrp="1"/>
          </p:cNvSpPr>
          <p:nvPr>
            <p:ph idx="1"/>
          </p:nvPr>
        </p:nvSpPr>
        <p:spPr>
          <a:xfrm>
            <a:off x="457200" y="2057399"/>
            <a:ext cx="8229600" cy="4525963"/>
          </a:xfrm>
        </p:spPr>
        <p:txBody>
          <a:bodyPr/>
          <a:lstStyle/>
          <a:p>
            <a:pPr marL="0" indent="0">
              <a:buNone/>
            </a:pPr>
            <a:r>
              <a:rPr lang="en-US" dirty="0"/>
              <a:t>Thanks to:</a:t>
            </a:r>
            <a:br>
              <a:rPr lang="en-US" dirty="0"/>
            </a:br>
            <a:r>
              <a:rPr lang="en-US" dirty="0"/>
              <a:t>* Yusuf </a:t>
            </a:r>
            <a:r>
              <a:rPr lang="en-US" dirty="0" err="1"/>
              <a:t>Hamied</a:t>
            </a:r>
            <a:r>
              <a:rPr lang="en-US" dirty="0"/>
              <a:t> Travel Fellowship (Cambridge India)</a:t>
            </a:r>
          </a:p>
          <a:p>
            <a:pPr>
              <a:buFont typeface="Arial" panose="020B0604020202020204" pitchFamily="34" charset="0"/>
              <a:buChar char="•"/>
            </a:pPr>
            <a:r>
              <a:rPr lang="en-US" dirty="0"/>
              <a:t>NIPGR Hosting and internships</a:t>
            </a:r>
          </a:p>
          <a:p>
            <a:pPr>
              <a:buFont typeface="Arial" panose="020B0604020202020204" pitchFamily="34" charset="0"/>
              <a:buChar char="•"/>
            </a:pPr>
            <a:r>
              <a:rPr lang="en-US" dirty="0"/>
              <a:t>Indian National Young Academy of Scientists</a:t>
            </a:r>
          </a:p>
          <a:p>
            <a:pPr>
              <a:buFont typeface="Arial" panose="020B0604020202020204" pitchFamily="34" charset="0"/>
              <a:buChar char="•"/>
            </a:pPr>
            <a:r>
              <a:rPr lang="en-US" dirty="0"/>
              <a:t>The brave people who have challenged injustice</a:t>
            </a:r>
          </a:p>
        </p:txBody>
      </p:sp>
    </p:spTree>
    <p:extLst>
      <p:ext uri="{BB962C8B-B14F-4D97-AF65-F5344CB8AC3E}">
        <p14:creationId xmlns:p14="http://schemas.microsoft.com/office/powerpoint/2010/main" val="1454157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260A-D623-08DC-DAF4-8D6BA9A35817}"/>
              </a:ext>
            </a:extLst>
          </p:cNvPr>
          <p:cNvSpPr>
            <a:spLocks noGrp="1"/>
          </p:cNvSpPr>
          <p:nvPr>
            <p:ph type="title"/>
          </p:nvPr>
        </p:nvSpPr>
        <p:spPr>
          <a:xfrm>
            <a:off x="556200" y="-76312"/>
            <a:ext cx="8229600" cy="1143000"/>
          </a:xfrm>
        </p:spPr>
        <p:txBody>
          <a:bodyPr/>
          <a:lstStyle/>
          <a:p>
            <a:r>
              <a:rPr lang="en-US" dirty="0" err="1"/>
              <a:t>semanticClimate</a:t>
            </a:r>
            <a:endParaRPr lang="en-US" dirty="0"/>
          </a:p>
        </p:txBody>
      </p:sp>
      <p:sp>
        <p:nvSpPr>
          <p:cNvPr id="3" name="Content Placeholder 2">
            <a:extLst>
              <a:ext uri="{FF2B5EF4-FFF2-40B4-BE49-F238E27FC236}">
                <a16:creationId xmlns:a16="http://schemas.microsoft.com/office/drawing/2014/main" id="{34FEB08A-B888-DFCD-8B69-DB2B5BA104C8}"/>
              </a:ext>
            </a:extLst>
          </p:cNvPr>
          <p:cNvSpPr>
            <a:spLocks noGrp="1"/>
          </p:cNvSpPr>
          <p:nvPr>
            <p:ph idx="1"/>
          </p:nvPr>
        </p:nvSpPr>
        <p:spPr>
          <a:xfrm>
            <a:off x="457200" y="1265349"/>
            <a:ext cx="8229600" cy="4525963"/>
          </a:xfrm>
        </p:spPr>
        <p:txBody>
          <a:bodyPr/>
          <a:lstStyle/>
          <a:p>
            <a:pPr marL="0" indent="0">
              <a:buNone/>
            </a:pPr>
            <a:r>
              <a:rPr lang="en-US" dirty="0"/>
              <a:t>Builds a </a:t>
            </a:r>
            <a:r>
              <a:rPr lang="en-US" b="1" dirty="0"/>
              <a:t>community</a:t>
            </a:r>
          </a:p>
          <a:p>
            <a:pPr marL="0" indent="0">
              <a:buNone/>
            </a:pPr>
            <a:r>
              <a:rPr lang="en-US" dirty="0"/>
              <a:t>Automatically collects </a:t>
            </a:r>
            <a:r>
              <a:rPr lang="en-US" b="1" dirty="0"/>
              <a:t>climate information </a:t>
            </a:r>
            <a:r>
              <a:rPr lang="en-US" dirty="0"/>
              <a:t>, makes it </a:t>
            </a:r>
            <a:r>
              <a:rPr lang="en-US" b="1" dirty="0"/>
              <a:t>semantic, annotates it</a:t>
            </a:r>
            <a:r>
              <a:rPr lang="en-US" dirty="0"/>
              <a:t>: </a:t>
            </a:r>
          </a:p>
          <a:p>
            <a:pPr marL="0" indent="0">
              <a:buNone/>
            </a:pPr>
            <a:r>
              <a:rPr lang="en-US" dirty="0"/>
              <a:t>for </a:t>
            </a:r>
            <a:r>
              <a:rPr lang="en-US" b="1" dirty="0"/>
              <a:t>learning, re-use and advocacy</a:t>
            </a:r>
          </a:p>
          <a:p>
            <a:pPr marL="0" indent="0">
              <a:buNone/>
            </a:pPr>
            <a:endParaRPr lang="en-US" dirty="0"/>
          </a:p>
        </p:txBody>
      </p:sp>
      <p:pic>
        <p:nvPicPr>
          <p:cNvPr id="7170" name="Picture 2" descr="Climate AI outreach in India | Yusuf Hamied Department of ...">
            <a:extLst>
              <a:ext uri="{FF2B5EF4-FFF2-40B4-BE49-F238E27FC236}">
                <a16:creationId xmlns:a16="http://schemas.microsoft.com/office/drawing/2014/main" id="{286FD874-9DD7-7596-764F-8BBA15464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674" y="3891423"/>
            <a:ext cx="3024126" cy="147636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eter Murray-Rust (@petermurrayrust) / X">
            <a:extLst>
              <a:ext uri="{FF2B5EF4-FFF2-40B4-BE49-F238E27FC236}">
                <a16:creationId xmlns:a16="http://schemas.microsoft.com/office/drawing/2014/main" id="{90CA4DCF-D41A-DEB1-41DD-C73F5669FD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318" y="5324005"/>
            <a:ext cx="1513268" cy="15132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9F01B6F-FB1C-82B2-D671-EA62C7630A88}"/>
              </a:ext>
            </a:extLst>
          </p:cNvPr>
          <p:cNvPicPr>
            <a:picLocks noChangeAspect="1"/>
          </p:cNvPicPr>
          <p:nvPr/>
        </p:nvPicPr>
        <p:blipFill>
          <a:blip r:embed="rId5"/>
          <a:stretch>
            <a:fillRect/>
          </a:stretch>
        </p:blipFill>
        <p:spPr>
          <a:xfrm>
            <a:off x="276897" y="3855479"/>
            <a:ext cx="5969000" cy="2768600"/>
          </a:xfrm>
          <a:prstGeom prst="rect">
            <a:avLst/>
          </a:prstGeom>
        </p:spPr>
      </p:pic>
    </p:spTree>
    <p:extLst>
      <p:ext uri="{BB962C8B-B14F-4D97-AF65-F5344CB8AC3E}">
        <p14:creationId xmlns:p14="http://schemas.microsoft.com/office/powerpoint/2010/main" val="262496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C38A927-FBEB-073A-81A4-1CC06F64ACD0}"/>
              </a:ext>
            </a:extLst>
          </p:cNvPr>
          <p:cNvGrpSpPr/>
          <p:nvPr/>
        </p:nvGrpSpPr>
        <p:grpSpPr>
          <a:xfrm>
            <a:off x="426299" y="1845091"/>
            <a:ext cx="2242602" cy="3886955"/>
            <a:chOff x="66965" y="1869403"/>
            <a:chExt cx="2242602" cy="3886955"/>
          </a:xfrm>
        </p:grpSpPr>
        <p:pic>
          <p:nvPicPr>
            <p:cNvPr id="5" name="Picture 4">
              <a:extLst>
                <a:ext uri="{FF2B5EF4-FFF2-40B4-BE49-F238E27FC236}">
                  <a16:creationId xmlns:a16="http://schemas.microsoft.com/office/drawing/2014/main" id="{2EBA07D9-61CD-9B2F-B7F2-B78A6D210AA9}"/>
                </a:ext>
              </a:extLst>
            </p:cNvPr>
            <p:cNvPicPr>
              <a:picLocks noChangeAspect="1"/>
            </p:cNvPicPr>
            <p:nvPr/>
          </p:nvPicPr>
          <p:blipFill>
            <a:blip r:embed="rId2"/>
            <a:stretch>
              <a:fillRect/>
            </a:stretch>
          </p:blipFill>
          <p:spPr>
            <a:xfrm>
              <a:off x="293129" y="1869403"/>
              <a:ext cx="1987731" cy="3483548"/>
            </a:xfrm>
            <a:prstGeom prst="rect">
              <a:avLst/>
            </a:prstGeom>
          </p:spPr>
        </p:pic>
        <p:sp>
          <p:nvSpPr>
            <p:cNvPr id="6" name="TextBox 5">
              <a:extLst>
                <a:ext uri="{FF2B5EF4-FFF2-40B4-BE49-F238E27FC236}">
                  <a16:creationId xmlns:a16="http://schemas.microsoft.com/office/drawing/2014/main" id="{A5B3655F-3F36-A3B6-5CA5-86FEBA2D1661}"/>
                </a:ext>
              </a:extLst>
            </p:cNvPr>
            <p:cNvSpPr txBox="1"/>
            <p:nvPr/>
          </p:nvSpPr>
          <p:spPr>
            <a:xfrm>
              <a:off x="66965" y="5387026"/>
              <a:ext cx="2242602" cy="369332"/>
            </a:xfrm>
            <a:prstGeom prst="rect">
              <a:avLst/>
            </a:prstGeom>
            <a:noFill/>
          </p:spPr>
          <p:txBody>
            <a:bodyPr wrap="none" rtlCol="0">
              <a:spAutoFit/>
            </a:bodyPr>
            <a:lstStyle/>
            <a:p>
              <a:r>
                <a:rPr lang="en-US" dirty="0"/>
                <a:t>AMI, </a:t>
              </a:r>
              <a:r>
                <a:rPr lang="en-US" dirty="0" err="1"/>
                <a:t>semanticClimate</a:t>
              </a:r>
              <a:endParaRPr lang="en-US" dirty="0"/>
            </a:p>
          </p:txBody>
        </p:sp>
      </p:grpSp>
      <p:pic>
        <p:nvPicPr>
          <p:cNvPr id="7" name="Picture 6">
            <a:extLst>
              <a:ext uri="{FF2B5EF4-FFF2-40B4-BE49-F238E27FC236}">
                <a16:creationId xmlns:a16="http://schemas.microsoft.com/office/drawing/2014/main" id="{2DC030C0-711C-53CA-F753-945F7438B2CE}"/>
              </a:ext>
            </a:extLst>
          </p:cNvPr>
          <p:cNvPicPr>
            <a:picLocks noChangeAspect="1"/>
          </p:cNvPicPr>
          <p:nvPr/>
        </p:nvPicPr>
        <p:blipFill>
          <a:blip r:embed="rId3"/>
          <a:stretch>
            <a:fillRect/>
          </a:stretch>
        </p:blipFill>
        <p:spPr>
          <a:xfrm>
            <a:off x="5800356" y="2057611"/>
            <a:ext cx="2490179" cy="3058507"/>
          </a:xfrm>
          <a:prstGeom prst="rect">
            <a:avLst/>
          </a:prstGeom>
        </p:spPr>
      </p:pic>
      <p:grpSp>
        <p:nvGrpSpPr>
          <p:cNvPr id="8" name="Group 7">
            <a:extLst>
              <a:ext uri="{FF2B5EF4-FFF2-40B4-BE49-F238E27FC236}">
                <a16:creationId xmlns:a16="http://schemas.microsoft.com/office/drawing/2014/main" id="{6CCB308B-0A38-CB05-FDCA-6951D0430F5C}"/>
              </a:ext>
            </a:extLst>
          </p:cNvPr>
          <p:cNvGrpSpPr/>
          <p:nvPr/>
        </p:nvGrpSpPr>
        <p:grpSpPr>
          <a:xfrm>
            <a:off x="2640194" y="947467"/>
            <a:ext cx="4492059" cy="645153"/>
            <a:chOff x="2385477" y="2620063"/>
            <a:chExt cx="4492059" cy="645153"/>
          </a:xfrm>
          <a:solidFill>
            <a:schemeClr val="bg1"/>
          </a:solidFill>
        </p:grpSpPr>
        <p:sp>
          <p:nvSpPr>
            <p:cNvPr id="9" name="Rectangular Callout 8">
              <a:extLst>
                <a:ext uri="{FF2B5EF4-FFF2-40B4-BE49-F238E27FC236}">
                  <a16:creationId xmlns:a16="http://schemas.microsoft.com/office/drawing/2014/main" id="{6C0E8EA0-AA4A-07B6-8191-D6881083253A}"/>
                </a:ext>
              </a:extLst>
            </p:cNvPr>
            <p:cNvSpPr/>
            <p:nvPr/>
          </p:nvSpPr>
          <p:spPr>
            <a:xfrm>
              <a:off x="2385477" y="2620063"/>
              <a:ext cx="2859110" cy="645153"/>
            </a:xfrm>
            <a:prstGeom prst="wedgeRectCallout">
              <a:avLst>
                <a:gd name="adj1" fmla="val -59121"/>
                <a:gd name="adj2" fmla="val 210191"/>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1ADFCD2-19CA-3FB5-4376-A8C440AF90ED}"/>
                </a:ext>
              </a:extLst>
            </p:cNvPr>
            <p:cNvSpPr txBox="1"/>
            <p:nvPr/>
          </p:nvSpPr>
          <p:spPr>
            <a:xfrm>
              <a:off x="2530449" y="2681029"/>
              <a:ext cx="4347087" cy="523220"/>
            </a:xfrm>
            <a:prstGeom prst="rect">
              <a:avLst/>
            </a:prstGeom>
            <a:grpFill/>
          </p:spPr>
          <p:txBody>
            <a:bodyPr wrap="none" rtlCol="0">
              <a:spAutoFit/>
            </a:bodyPr>
            <a:lstStyle/>
            <a:p>
              <a:r>
                <a:rPr lang="en-US" sz="2800" dirty="0"/>
                <a:t>Why do you trust </a:t>
              </a:r>
              <a:r>
                <a:rPr lang="en-US" sz="2800" dirty="0" err="1"/>
                <a:t>Alphafold</a:t>
              </a:r>
              <a:r>
                <a:rPr lang="en-US" sz="2800" dirty="0"/>
                <a:t>?</a:t>
              </a:r>
            </a:p>
          </p:txBody>
        </p:sp>
      </p:grpSp>
      <p:grpSp>
        <p:nvGrpSpPr>
          <p:cNvPr id="11" name="Group 10">
            <a:extLst>
              <a:ext uri="{FF2B5EF4-FFF2-40B4-BE49-F238E27FC236}">
                <a16:creationId xmlns:a16="http://schemas.microsoft.com/office/drawing/2014/main" id="{80F4155F-0B76-10EE-9E66-A5B515E8638D}"/>
              </a:ext>
            </a:extLst>
          </p:cNvPr>
          <p:cNvGrpSpPr/>
          <p:nvPr/>
        </p:nvGrpSpPr>
        <p:grpSpPr>
          <a:xfrm>
            <a:off x="2606621" y="5193213"/>
            <a:ext cx="5785366" cy="954107"/>
            <a:chOff x="2530449" y="2615709"/>
            <a:chExt cx="5785366" cy="954107"/>
          </a:xfrm>
          <a:solidFill>
            <a:schemeClr val="bg1"/>
          </a:solidFill>
        </p:grpSpPr>
        <p:sp>
          <p:nvSpPr>
            <p:cNvPr id="12" name="Rectangular Callout 11">
              <a:extLst>
                <a:ext uri="{FF2B5EF4-FFF2-40B4-BE49-F238E27FC236}">
                  <a16:creationId xmlns:a16="http://schemas.microsoft.com/office/drawing/2014/main" id="{A6F2BB66-06EE-877E-70FE-6C775E3D16E9}"/>
                </a:ext>
              </a:extLst>
            </p:cNvPr>
            <p:cNvSpPr/>
            <p:nvPr/>
          </p:nvSpPr>
          <p:spPr>
            <a:xfrm>
              <a:off x="2742000" y="2681029"/>
              <a:ext cx="2859110" cy="645153"/>
            </a:xfrm>
            <a:prstGeom prst="wedgeRectCallout">
              <a:avLst>
                <a:gd name="adj1" fmla="val 99437"/>
                <a:gd name="adj2" fmla="val -428609"/>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ECE49A7-7A7D-021F-69CF-92805FB947EC}"/>
                </a:ext>
              </a:extLst>
            </p:cNvPr>
            <p:cNvSpPr txBox="1"/>
            <p:nvPr/>
          </p:nvSpPr>
          <p:spPr>
            <a:xfrm>
              <a:off x="2530449" y="2615709"/>
              <a:ext cx="5785366" cy="954107"/>
            </a:xfrm>
            <a:prstGeom prst="rect">
              <a:avLst/>
            </a:prstGeom>
            <a:grpFill/>
          </p:spPr>
          <p:txBody>
            <a:bodyPr wrap="none" rtlCol="0">
              <a:spAutoFit/>
            </a:bodyPr>
            <a:lstStyle/>
            <a:p>
              <a:r>
                <a:rPr lang="en-US" sz="2800" dirty="0"/>
                <a:t>Because it’s trained on real OPEN Data</a:t>
              </a:r>
            </a:p>
            <a:p>
              <a:r>
                <a:rPr lang="en-US" sz="2800" dirty="0"/>
                <a:t>And the Database is partnered by EBI</a:t>
              </a:r>
            </a:p>
          </p:txBody>
        </p:sp>
      </p:grpSp>
    </p:spTree>
    <p:extLst>
      <p:ext uri="{BB962C8B-B14F-4D97-AF65-F5344CB8AC3E}">
        <p14:creationId xmlns:p14="http://schemas.microsoft.com/office/powerpoint/2010/main" val="3798397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705B03-39CD-32A4-DD55-DC4FC6487A4D}"/>
              </a:ext>
            </a:extLst>
          </p:cNvPr>
          <p:cNvPicPr>
            <a:picLocks noGrp="1" noChangeAspect="1"/>
          </p:cNvPicPr>
          <p:nvPr>
            <p:ph idx="1"/>
          </p:nvPr>
        </p:nvPicPr>
        <p:blipFill>
          <a:blip r:embed="rId2"/>
          <a:stretch>
            <a:fillRect/>
          </a:stretch>
        </p:blipFill>
        <p:spPr>
          <a:xfrm>
            <a:off x="426010" y="2046779"/>
            <a:ext cx="6734644" cy="3358358"/>
          </a:xfrm>
        </p:spPr>
      </p:pic>
      <p:sp>
        <p:nvSpPr>
          <p:cNvPr id="6" name="TextBox 5">
            <a:extLst>
              <a:ext uri="{FF2B5EF4-FFF2-40B4-BE49-F238E27FC236}">
                <a16:creationId xmlns:a16="http://schemas.microsoft.com/office/drawing/2014/main" id="{A00B13EF-4C95-31BC-73F4-6A68B1A58A40}"/>
              </a:ext>
            </a:extLst>
          </p:cNvPr>
          <p:cNvSpPr txBox="1"/>
          <p:nvPr/>
        </p:nvSpPr>
        <p:spPr>
          <a:xfrm>
            <a:off x="0" y="6466999"/>
            <a:ext cx="5029197" cy="369332"/>
          </a:xfrm>
          <a:prstGeom prst="rect">
            <a:avLst/>
          </a:prstGeom>
          <a:noFill/>
        </p:spPr>
        <p:txBody>
          <a:bodyPr wrap="none" rtlCol="0">
            <a:spAutoFit/>
          </a:bodyPr>
          <a:lstStyle/>
          <a:p>
            <a:r>
              <a:rPr lang="en-US" dirty="0"/>
              <a:t>https://</a:t>
            </a:r>
            <a:r>
              <a:rPr lang="en-US" dirty="0" err="1"/>
              <a:t>www.uniprot.org</a:t>
            </a:r>
            <a:r>
              <a:rPr lang="en-US" dirty="0"/>
              <a:t>/</a:t>
            </a:r>
            <a:r>
              <a:rPr lang="en-US" dirty="0" err="1"/>
              <a:t>uniprotkb</a:t>
            </a:r>
            <a:r>
              <a:rPr lang="en-US" dirty="0"/>
              <a:t>/Q8W3K0/entry</a:t>
            </a:r>
          </a:p>
        </p:txBody>
      </p:sp>
      <p:pic>
        <p:nvPicPr>
          <p:cNvPr id="11" name="Content Placeholder 4">
            <a:extLst>
              <a:ext uri="{FF2B5EF4-FFF2-40B4-BE49-F238E27FC236}">
                <a16:creationId xmlns:a16="http://schemas.microsoft.com/office/drawing/2014/main" id="{8CD4EC11-E3C9-6CAE-BF3F-10052F209917}"/>
              </a:ext>
            </a:extLst>
          </p:cNvPr>
          <p:cNvPicPr>
            <a:picLocks noGrp="1" noChangeAspect="1"/>
          </p:cNvPicPr>
          <p:nvPr>
            <p:ph idx="1"/>
          </p:nvPr>
        </p:nvPicPr>
        <p:blipFill>
          <a:blip r:embed="rId3"/>
          <a:stretch>
            <a:fillRect/>
          </a:stretch>
        </p:blipFill>
        <p:spPr>
          <a:xfrm>
            <a:off x="284342" y="206335"/>
            <a:ext cx="7372350" cy="2112846"/>
          </a:xfrm>
        </p:spPr>
      </p:pic>
      <p:pic>
        <p:nvPicPr>
          <p:cNvPr id="15" name="Picture 14">
            <a:extLst>
              <a:ext uri="{FF2B5EF4-FFF2-40B4-BE49-F238E27FC236}">
                <a16:creationId xmlns:a16="http://schemas.microsoft.com/office/drawing/2014/main" id="{D5F76E9E-088F-7CC7-A793-BAB93B2AB5E9}"/>
              </a:ext>
            </a:extLst>
          </p:cNvPr>
          <p:cNvPicPr>
            <a:picLocks noChangeAspect="1"/>
          </p:cNvPicPr>
          <p:nvPr/>
        </p:nvPicPr>
        <p:blipFill>
          <a:blip r:embed="rId4"/>
          <a:stretch>
            <a:fillRect/>
          </a:stretch>
        </p:blipFill>
        <p:spPr>
          <a:xfrm>
            <a:off x="2377225" y="5503455"/>
            <a:ext cx="3869028" cy="865226"/>
          </a:xfrm>
          <a:prstGeom prst="rect">
            <a:avLst/>
          </a:prstGeom>
        </p:spPr>
      </p:pic>
      <p:sp>
        <p:nvSpPr>
          <p:cNvPr id="16" name="TextBox 15">
            <a:extLst>
              <a:ext uri="{FF2B5EF4-FFF2-40B4-BE49-F238E27FC236}">
                <a16:creationId xmlns:a16="http://schemas.microsoft.com/office/drawing/2014/main" id="{7D08C1BD-414E-A3E4-E2A5-432FF9CE28F4}"/>
              </a:ext>
            </a:extLst>
          </p:cNvPr>
          <p:cNvSpPr txBox="1"/>
          <p:nvPr/>
        </p:nvSpPr>
        <p:spPr>
          <a:xfrm>
            <a:off x="6684134" y="5491458"/>
            <a:ext cx="2284767" cy="923330"/>
          </a:xfrm>
          <a:prstGeom prst="rect">
            <a:avLst/>
          </a:prstGeom>
          <a:noFill/>
        </p:spPr>
        <p:txBody>
          <a:bodyPr wrap="square" rtlCol="0">
            <a:spAutoFit/>
          </a:bodyPr>
          <a:lstStyle/>
          <a:p>
            <a:r>
              <a:rPr lang="en-US" dirty="0"/>
              <a:t>European </a:t>
            </a:r>
          </a:p>
          <a:p>
            <a:r>
              <a:rPr lang="en-US" dirty="0"/>
              <a:t>Bioinformatics </a:t>
            </a:r>
          </a:p>
          <a:p>
            <a:r>
              <a:rPr lang="en-US" dirty="0"/>
              <a:t>Institute</a:t>
            </a:r>
          </a:p>
        </p:txBody>
      </p:sp>
    </p:spTree>
    <p:extLst>
      <p:ext uri="{BB962C8B-B14F-4D97-AF65-F5344CB8AC3E}">
        <p14:creationId xmlns:p14="http://schemas.microsoft.com/office/powerpoint/2010/main" val="2808018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2831-3F20-6928-40A5-C77B6D778CD3}"/>
              </a:ext>
            </a:extLst>
          </p:cNvPr>
          <p:cNvSpPr>
            <a:spLocks noGrp="1"/>
          </p:cNvSpPr>
          <p:nvPr>
            <p:ph type="title"/>
          </p:nvPr>
        </p:nvSpPr>
        <p:spPr/>
        <p:txBody>
          <a:bodyPr>
            <a:normAutofit/>
          </a:bodyPr>
          <a:lstStyle/>
          <a:p>
            <a:r>
              <a:rPr lang="en-US" dirty="0"/>
              <a:t>AI/ML components + </a:t>
            </a:r>
            <a:r>
              <a:rPr lang="en-US" dirty="0" err="1"/>
              <a:t>licences</a:t>
            </a:r>
            <a:endParaRPr lang="en-US" dirty="0"/>
          </a:p>
        </p:txBody>
      </p:sp>
      <p:sp>
        <p:nvSpPr>
          <p:cNvPr id="3" name="Content Placeholder 2">
            <a:extLst>
              <a:ext uri="{FF2B5EF4-FFF2-40B4-BE49-F238E27FC236}">
                <a16:creationId xmlns:a16="http://schemas.microsoft.com/office/drawing/2014/main" id="{B02E5966-7140-3E8B-9FD6-144C886D57B5}"/>
              </a:ext>
            </a:extLst>
          </p:cNvPr>
          <p:cNvSpPr>
            <a:spLocks noGrp="1"/>
          </p:cNvSpPr>
          <p:nvPr>
            <p:ph idx="1"/>
          </p:nvPr>
        </p:nvSpPr>
        <p:spPr>
          <a:xfrm>
            <a:off x="3214688" y="1600200"/>
            <a:ext cx="5697536" cy="4525963"/>
          </a:xfrm>
        </p:spPr>
        <p:txBody>
          <a:bodyPr/>
          <a:lstStyle/>
          <a:p>
            <a:r>
              <a:rPr lang="en-US" b="1" dirty="0">
                <a:solidFill>
                  <a:srgbClr val="00B050"/>
                </a:solidFill>
              </a:rPr>
              <a:t>Code (</a:t>
            </a:r>
            <a:r>
              <a:rPr lang="en-US" b="1" dirty="0" err="1">
                <a:solidFill>
                  <a:srgbClr val="00B050"/>
                </a:solidFill>
              </a:rPr>
              <a:t>Github</a:t>
            </a:r>
            <a:r>
              <a:rPr lang="en-US" b="1" dirty="0">
                <a:solidFill>
                  <a:srgbClr val="00B050"/>
                </a:solidFill>
              </a:rPr>
              <a:t>, </a:t>
            </a:r>
            <a:r>
              <a:rPr lang="en-US" b="1" dirty="0" err="1">
                <a:solidFill>
                  <a:srgbClr val="00B050"/>
                </a:solidFill>
              </a:rPr>
              <a:t>PyPI</a:t>
            </a:r>
            <a:r>
              <a:rPr lang="en-US" b="1" dirty="0">
                <a:solidFill>
                  <a:srgbClr val="00B050"/>
                </a:solidFill>
              </a:rPr>
              <a:t>, etc.)</a:t>
            </a:r>
          </a:p>
          <a:p>
            <a:r>
              <a:rPr lang="en-US" b="1" dirty="0">
                <a:solidFill>
                  <a:srgbClr val="00B050"/>
                </a:solidFill>
              </a:rPr>
              <a:t>Data (e.g. </a:t>
            </a:r>
            <a:r>
              <a:rPr lang="en-US" b="1" i="1" dirty="0">
                <a:solidFill>
                  <a:srgbClr val="00B050"/>
                </a:solidFill>
              </a:rPr>
              <a:t>Bioinformatics</a:t>
            </a:r>
            <a:r>
              <a:rPr lang="en-US" b="1" dirty="0">
                <a:solidFill>
                  <a:srgbClr val="00B050"/>
                </a:solidFill>
              </a:rPr>
              <a:t>, </a:t>
            </a:r>
            <a:r>
              <a:rPr lang="en-US" b="1" dirty="0" err="1">
                <a:solidFill>
                  <a:srgbClr val="00B050"/>
                </a:solidFill>
              </a:rPr>
              <a:t>Genbank</a:t>
            </a:r>
            <a:r>
              <a:rPr lang="en-US" b="1" dirty="0">
                <a:solidFill>
                  <a:srgbClr val="00B050"/>
                </a:solidFill>
              </a:rPr>
              <a:t>, PDB, </a:t>
            </a:r>
            <a:r>
              <a:rPr lang="en-US" b="1" dirty="0" err="1">
                <a:solidFill>
                  <a:srgbClr val="00B050"/>
                </a:solidFill>
              </a:rPr>
              <a:t>Uniprot</a:t>
            </a:r>
            <a:r>
              <a:rPr lang="en-US" b="1" dirty="0">
                <a:solidFill>
                  <a:srgbClr val="00B050"/>
                </a:solidFill>
              </a:rPr>
              <a:t>) FAIR </a:t>
            </a:r>
          </a:p>
          <a:p>
            <a:r>
              <a:rPr lang="en-US" b="1" dirty="0">
                <a:solidFill>
                  <a:srgbClr val="FF0000"/>
                </a:solidFill>
              </a:rPr>
              <a:t>Text (unstructured, copyrighted) ??</a:t>
            </a:r>
          </a:p>
          <a:p>
            <a:pPr marL="0" indent="0">
              <a:buNone/>
            </a:pPr>
            <a:endParaRPr lang="en-US" dirty="0"/>
          </a:p>
        </p:txBody>
      </p:sp>
      <p:pic>
        <p:nvPicPr>
          <p:cNvPr id="1028" name="Picture 4">
            <a:extLst>
              <a:ext uri="{FF2B5EF4-FFF2-40B4-BE49-F238E27FC236}">
                <a16:creationId xmlns:a16="http://schemas.microsoft.com/office/drawing/2014/main" id="{BC586672-ADBA-4C16-36E9-667442B1D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6" y="1600200"/>
            <a:ext cx="24511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531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FAD4-5474-D8FA-4B0C-C1992F6C7EEE}"/>
              </a:ext>
            </a:extLst>
          </p:cNvPr>
          <p:cNvSpPr>
            <a:spLocks noGrp="1"/>
          </p:cNvSpPr>
          <p:nvPr>
            <p:ph type="title"/>
          </p:nvPr>
        </p:nvSpPr>
        <p:spPr/>
        <p:txBody>
          <a:bodyPr/>
          <a:lstStyle/>
          <a:p>
            <a:r>
              <a:rPr lang="en-US" dirty="0"/>
              <a:t>Software freedoms</a:t>
            </a:r>
          </a:p>
        </p:txBody>
      </p:sp>
      <p:sp>
        <p:nvSpPr>
          <p:cNvPr id="3" name="Content Placeholder 2">
            <a:extLst>
              <a:ext uri="{FF2B5EF4-FFF2-40B4-BE49-F238E27FC236}">
                <a16:creationId xmlns:a16="http://schemas.microsoft.com/office/drawing/2014/main" id="{53F36484-43D8-073B-87B0-BF937E002F3A}"/>
              </a:ext>
            </a:extLst>
          </p:cNvPr>
          <p:cNvSpPr>
            <a:spLocks noGrp="1"/>
          </p:cNvSpPr>
          <p:nvPr>
            <p:ph idx="1"/>
          </p:nvPr>
        </p:nvSpPr>
        <p:spPr>
          <a:xfrm>
            <a:off x="457200" y="1258252"/>
            <a:ext cx="8229600" cy="4525963"/>
          </a:xfrm>
        </p:spPr>
        <p:txBody>
          <a:bodyPr>
            <a:normAutofit/>
          </a:bodyPr>
          <a:lstStyle/>
          <a:p>
            <a:pPr marL="0" indent="0" algn="l">
              <a:buNone/>
            </a:pPr>
            <a:r>
              <a:rPr lang="en-GB" i="0" dirty="0">
                <a:solidFill>
                  <a:srgbClr val="202122"/>
                </a:solidFill>
                <a:effectLst/>
                <a:latin typeface="Arial" panose="020B0604020202020204" pitchFamily="34" charset="0"/>
              </a:rPr>
              <a:t>0. </a:t>
            </a:r>
            <a:r>
              <a:rPr lang="en-GB" b="1" i="0" dirty="0">
                <a:solidFill>
                  <a:srgbClr val="202122"/>
                </a:solidFill>
                <a:effectLst/>
                <a:latin typeface="Arial" panose="020B0604020202020204" pitchFamily="34" charset="0"/>
              </a:rPr>
              <a:t>to run the program </a:t>
            </a:r>
            <a:r>
              <a:rPr lang="en-GB" b="0" i="0" dirty="0">
                <a:solidFill>
                  <a:srgbClr val="202122"/>
                </a:solidFill>
                <a:effectLst/>
                <a:latin typeface="Arial" panose="020B0604020202020204" pitchFamily="34" charset="0"/>
              </a:rPr>
              <a:t>for any purpose</a:t>
            </a:r>
          </a:p>
          <a:p>
            <a:pPr marL="0" indent="0" algn="l">
              <a:buNone/>
            </a:pPr>
            <a:r>
              <a:rPr lang="en-GB" b="0" i="0" dirty="0">
                <a:solidFill>
                  <a:srgbClr val="202122"/>
                </a:solidFill>
                <a:effectLst/>
                <a:latin typeface="Arial" panose="020B0604020202020204" pitchFamily="34" charset="0"/>
              </a:rPr>
              <a:t>1. to study how the program works (</a:t>
            </a:r>
            <a:r>
              <a:rPr lang="en-GB" b="1" i="0" dirty="0">
                <a:solidFill>
                  <a:srgbClr val="202122"/>
                </a:solidFill>
                <a:effectLst/>
                <a:latin typeface="Arial" panose="020B0604020202020204" pitchFamily="34" charset="0"/>
              </a:rPr>
              <a:t>source code </a:t>
            </a:r>
            <a:r>
              <a:rPr lang="en-GB" b="0" i="0" dirty="0">
                <a:solidFill>
                  <a:srgbClr val="202122"/>
                </a:solidFill>
                <a:effectLst/>
                <a:latin typeface="Arial" panose="020B0604020202020204" pitchFamily="34" charset="0"/>
              </a:rPr>
              <a:t>)</a:t>
            </a:r>
          </a:p>
          <a:p>
            <a:pPr marL="0" indent="0" algn="l">
              <a:buNone/>
            </a:pPr>
            <a:r>
              <a:rPr lang="en-GB" b="0" i="0" dirty="0">
                <a:solidFill>
                  <a:srgbClr val="202122"/>
                </a:solidFill>
                <a:effectLst/>
                <a:latin typeface="Arial" panose="020B0604020202020204" pitchFamily="34" charset="0"/>
              </a:rPr>
              <a:t>2. </a:t>
            </a:r>
            <a:r>
              <a:rPr lang="en-GB" b="1" i="0" dirty="0">
                <a:solidFill>
                  <a:srgbClr val="202122"/>
                </a:solidFill>
                <a:effectLst/>
                <a:latin typeface="Arial" panose="020B0604020202020204" pitchFamily="34" charset="0"/>
              </a:rPr>
              <a:t>to redistribute copies</a:t>
            </a:r>
            <a:r>
              <a:rPr lang="en-GB" b="0" i="0" dirty="0">
                <a:solidFill>
                  <a:srgbClr val="202122"/>
                </a:solidFill>
                <a:effectLst/>
                <a:latin typeface="Arial" panose="020B0604020202020204" pitchFamily="34" charset="0"/>
              </a:rPr>
              <a:t> so you can help your </a:t>
            </a:r>
            <a:r>
              <a:rPr lang="en-GB" b="0" i="0" dirty="0" err="1">
                <a:solidFill>
                  <a:srgbClr val="202122"/>
                </a:solidFill>
                <a:effectLst/>
                <a:latin typeface="Arial" panose="020B0604020202020204" pitchFamily="34" charset="0"/>
              </a:rPr>
              <a:t>neighbor</a:t>
            </a:r>
            <a:r>
              <a:rPr lang="en-GB" b="0" i="0" dirty="0">
                <a:solidFill>
                  <a:srgbClr val="202122"/>
                </a:solidFill>
                <a:effectLst/>
                <a:latin typeface="Arial" panose="020B0604020202020204" pitchFamily="34" charset="0"/>
              </a:rPr>
              <a:t>.</a:t>
            </a:r>
          </a:p>
          <a:p>
            <a:pPr marL="0" indent="0" algn="l">
              <a:buNone/>
            </a:pPr>
            <a:r>
              <a:rPr lang="en-GB" dirty="0">
                <a:solidFill>
                  <a:srgbClr val="202122"/>
                </a:solidFill>
                <a:latin typeface="Arial" panose="020B0604020202020204" pitchFamily="34" charset="0"/>
              </a:rPr>
              <a:t>3. </a:t>
            </a:r>
            <a:r>
              <a:rPr lang="en-GB" b="0" i="0" dirty="0">
                <a:solidFill>
                  <a:srgbClr val="202122"/>
                </a:solidFill>
                <a:effectLst/>
                <a:latin typeface="Arial" panose="020B0604020202020204" pitchFamily="34" charset="0"/>
              </a:rPr>
              <a:t>To distribute copies of your </a:t>
            </a:r>
            <a:r>
              <a:rPr lang="en-GB" b="1" i="0" dirty="0">
                <a:solidFill>
                  <a:srgbClr val="202122"/>
                </a:solidFill>
                <a:effectLst/>
                <a:latin typeface="Arial" panose="020B0604020202020204" pitchFamily="34" charset="0"/>
              </a:rPr>
              <a:t>modified versions</a:t>
            </a:r>
            <a:endParaRPr lang="en-GB" b="0" i="0" dirty="0">
              <a:solidFill>
                <a:srgbClr val="202122"/>
              </a:solidFill>
              <a:effectLst/>
              <a:latin typeface="Arial" panose="020B0604020202020204" pitchFamily="34" charset="0"/>
            </a:endParaRPr>
          </a:p>
          <a:p>
            <a:pPr marL="0" indent="0">
              <a:buNone/>
            </a:pPr>
            <a:r>
              <a:rPr lang="en-US" sz="1300" dirty="0"/>
              <a:t>https://</a:t>
            </a:r>
            <a:r>
              <a:rPr lang="en-US" sz="1300" dirty="0" err="1"/>
              <a:t>en.wikipedia.org</a:t>
            </a:r>
            <a:r>
              <a:rPr lang="en-US" sz="1300" dirty="0"/>
              <a:t>/wiki/</a:t>
            </a:r>
            <a:r>
              <a:rPr lang="en-US" sz="1300" dirty="0" err="1"/>
              <a:t>The_Free_Software_Definition</a:t>
            </a:r>
            <a:endParaRPr lang="en-US" sz="1300" dirty="0"/>
          </a:p>
        </p:txBody>
      </p:sp>
      <p:pic>
        <p:nvPicPr>
          <p:cNvPr id="5" name="Picture 4">
            <a:extLst>
              <a:ext uri="{FF2B5EF4-FFF2-40B4-BE49-F238E27FC236}">
                <a16:creationId xmlns:a16="http://schemas.microsoft.com/office/drawing/2014/main" id="{551B55A9-9CCE-7D67-31EE-F53244683C46}"/>
              </a:ext>
            </a:extLst>
          </p:cNvPr>
          <p:cNvPicPr>
            <a:picLocks noChangeAspect="1"/>
          </p:cNvPicPr>
          <p:nvPr/>
        </p:nvPicPr>
        <p:blipFill>
          <a:blip r:embed="rId2"/>
          <a:stretch>
            <a:fillRect/>
          </a:stretch>
        </p:blipFill>
        <p:spPr>
          <a:xfrm>
            <a:off x="6596650" y="4727546"/>
            <a:ext cx="2306549" cy="1581179"/>
          </a:xfrm>
          <a:prstGeom prst="rect">
            <a:avLst/>
          </a:prstGeom>
        </p:spPr>
      </p:pic>
      <p:sp>
        <p:nvSpPr>
          <p:cNvPr id="7" name="TextBox 6">
            <a:extLst>
              <a:ext uri="{FF2B5EF4-FFF2-40B4-BE49-F238E27FC236}">
                <a16:creationId xmlns:a16="http://schemas.microsoft.com/office/drawing/2014/main" id="{1A85E29C-BD25-B76D-ECAB-AFD2B665426C}"/>
              </a:ext>
            </a:extLst>
          </p:cNvPr>
          <p:cNvSpPr txBox="1"/>
          <p:nvPr/>
        </p:nvSpPr>
        <p:spPr>
          <a:xfrm>
            <a:off x="3411533" y="6345237"/>
            <a:ext cx="5732467" cy="276999"/>
          </a:xfrm>
          <a:prstGeom prst="rect">
            <a:avLst/>
          </a:prstGeom>
          <a:noFill/>
        </p:spPr>
        <p:txBody>
          <a:bodyPr wrap="none" rtlCol="0">
            <a:spAutoFit/>
          </a:bodyPr>
          <a:lstStyle/>
          <a:p>
            <a:r>
              <a:rPr lang="en-US" sz="1200" dirty="0"/>
              <a:t>https://</a:t>
            </a:r>
            <a:r>
              <a:rPr lang="en-US" sz="1200" dirty="0" err="1"/>
              <a:t>blogs.ch.cam.ac.uk</a:t>
            </a:r>
            <a:r>
              <a:rPr lang="en-US" sz="1200" dirty="0"/>
              <a:t>/</a:t>
            </a:r>
            <a:r>
              <a:rPr lang="en-US" sz="1200" dirty="0" err="1"/>
              <a:t>pmr</a:t>
            </a:r>
            <a:r>
              <a:rPr lang="en-US" sz="1200" dirty="0"/>
              <a:t>/2014/07/01/visit-of-</a:t>
            </a:r>
            <a:r>
              <a:rPr lang="en-US" sz="1200" dirty="0" err="1"/>
              <a:t>richard</a:t>
            </a:r>
            <a:r>
              <a:rPr lang="en-US" sz="1200" dirty="0"/>
              <a:t>-</a:t>
            </a:r>
            <a:r>
              <a:rPr lang="en-US" sz="1200" dirty="0" err="1"/>
              <a:t>stallman</a:t>
            </a:r>
            <a:r>
              <a:rPr lang="en-US" sz="1200" dirty="0"/>
              <a:t>-rms-to-</a:t>
            </a:r>
            <a:r>
              <a:rPr lang="en-US" sz="1200" dirty="0" err="1"/>
              <a:t>cambridge</a:t>
            </a:r>
            <a:r>
              <a:rPr lang="en-US" sz="1200" dirty="0"/>
              <a:t>/</a:t>
            </a:r>
          </a:p>
        </p:txBody>
      </p:sp>
      <p:sp>
        <p:nvSpPr>
          <p:cNvPr id="8" name="TextBox 7">
            <a:extLst>
              <a:ext uri="{FF2B5EF4-FFF2-40B4-BE49-F238E27FC236}">
                <a16:creationId xmlns:a16="http://schemas.microsoft.com/office/drawing/2014/main" id="{F10BF798-8E88-174B-9654-373D8CCACA7E}"/>
              </a:ext>
            </a:extLst>
          </p:cNvPr>
          <p:cNvSpPr txBox="1"/>
          <p:nvPr/>
        </p:nvSpPr>
        <p:spPr>
          <a:xfrm>
            <a:off x="5486400" y="5848112"/>
            <a:ext cx="627095" cy="369332"/>
          </a:xfrm>
          <a:prstGeom prst="rect">
            <a:avLst/>
          </a:prstGeom>
          <a:noFill/>
        </p:spPr>
        <p:txBody>
          <a:bodyPr wrap="none" rtlCol="0">
            <a:spAutoFit/>
          </a:bodyPr>
          <a:lstStyle/>
          <a:p>
            <a:r>
              <a:rPr lang="en-US" dirty="0"/>
              <a:t>GNU</a:t>
            </a:r>
          </a:p>
        </p:txBody>
      </p:sp>
      <p:cxnSp>
        <p:nvCxnSpPr>
          <p:cNvPr id="10" name="Straight Arrow Connector 9">
            <a:extLst>
              <a:ext uri="{FF2B5EF4-FFF2-40B4-BE49-F238E27FC236}">
                <a16:creationId xmlns:a16="http://schemas.microsoft.com/office/drawing/2014/main" id="{9EF936C1-DB69-C2DB-A011-1FDC20440031}"/>
              </a:ext>
            </a:extLst>
          </p:cNvPr>
          <p:cNvCxnSpPr/>
          <p:nvPr/>
        </p:nvCxnSpPr>
        <p:spPr>
          <a:xfrm flipV="1">
            <a:off x="6277766" y="5757863"/>
            <a:ext cx="1472158" cy="29317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E3B8057-F7AB-F684-BE66-505568CA1F33}"/>
              </a:ext>
            </a:extLst>
          </p:cNvPr>
          <p:cNvPicPr>
            <a:picLocks noChangeAspect="1"/>
          </p:cNvPicPr>
          <p:nvPr/>
        </p:nvPicPr>
        <p:blipFill>
          <a:blip r:embed="rId3"/>
          <a:stretch>
            <a:fillRect/>
          </a:stretch>
        </p:blipFill>
        <p:spPr>
          <a:xfrm>
            <a:off x="4836371" y="5249226"/>
            <a:ext cx="1199817" cy="1143001"/>
          </a:xfrm>
          <a:prstGeom prst="rect">
            <a:avLst/>
          </a:prstGeom>
        </p:spPr>
      </p:pic>
    </p:spTree>
    <p:extLst>
      <p:ext uri="{BB962C8B-B14F-4D97-AF65-F5344CB8AC3E}">
        <p14:creationId xmlns:p14="http://schemas.microsoft.com/office/powerpoint/2010/main" val="179315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FAD4-5474-D8FA-4B0C-C1992F6C7EEE}"/>
              </a:ext>
            </a:extLst>
          </p:cNvPr>
          <p:cNvSpPr>
            <a:spLocks noGrp="1"/>
          </p:cNvSpPr>
          <p:nvPr>
            <p:ph type="title"/>
          </p:nvPr>
        </p:nvSpPr>
        <p:spPr/>
        <p:txBody>
          <a:bodyPr/>
          <a:lstStyle/>
          <a:p>
            <a:r>
              <a:rPr lang="en-US" dirty="0"/>
              <a:t>Software freedoms</a:t>
            </a:r>
          </a:p>
        </p:txBody>
      </p:sp>
      <p:sp>
        <p:nvSpPr>
          <p:cNvPr id="3" name="Content Placeholder 2">
            <a:extLst>
              <a:ext uri="{FF2B5EF4-FFF2-40B4-BE49-F238E27FC236}">
                <a16:creationId xmlns:a16="http://schemas.microsoft.com/office/drawing/2014/main" id="{53F36484-43D8-073B-87B0-BF937E002F3A}"/>
              </a:ext>
            </a:extLst>
          </p:cNvPr>
          <p:cNvSpPr>
            <a:spLocks noGrp="1"/>
          </p:cNvSpPr>
          <p:nvPr>
            <p:ph idx="1"/>
          </p:nvPr>
        </p:nvSpPr>
        <p:spPr>
          <a:xfrm>
            <a:off x="457200" y="1258252"/>
            <a:ext cx="8229600" cy="4525963"/>
          </a:xfrm>
        </p:spPr>
        <p:txBody>
          <a:bodyPr>
            <a:normAutofit/>
          </a:bodyPr>
          <a:lstStyle/>
          <a:p>
            <a:pPr marL="0" indent="0" algn="l">
              <a:buNone/>
            </a:pPr>
            <a:r>
              <a:rPr lang="en-GB" i="0" dirty="0">
                <a:solidFill>
                  <a:srgbClr val="202122"/>
                </a:solidFill>
                <a:effectLst/>
                <a:latin typeface="Arial" panose="020B0604020202020204" pitchFamily="34" charset="0"/>
              </a:rPr>
              <a:t>0. </a:t>
            </a:r>
            <a:r>
              <a:rPr lang="en-GB" b="1" i="0" dirty="0">
                <a:solidFill>
                  <a:srgbClr val="202122"/>
                </a:solidFill>
                <a:effectLst/>
                <a:latin typeface="Arial" panose="020B0604020202020204" pitchFamily="34" charset="0"/>
              </a:rPr>
              <a:t>to run the program </a:t>
            </a:r>
            <a:r>
              <a:rPr lang="en-GB" b="0" i="0" dirty="0">
                <a:solidFill>
                  <a:srgbClr val="202122"/>
                </a:solidFill>
                <a:effectLst/>
                <a:latin typeface="Arial" panose="020B0604020202020204" pitchFamily="34" charset="0"/>
              </a:rPr>
              <a:t>for any purpose</a:t>
            </a:r>
          </a:p>
          <a:p>
            <a:pPr marL="0" indent="0" algn="l">
              <a:buNone/>
            </a:pPr>
            <a:r>
              <a:rPr lang="en-GB" b="0" i="0" dirty="0">
                <a:solidFill>
                  <a:srgbClr val="202122"/>
                </a:solidFill>
                <a:effectLst/>
                <a:latin typeface="Arial" panose="020B0604020202020204" pitchFamily="34" charset="0"/>
              </a:rPr>
              <a:t>1. to study how the program works (</a:t>
            </a:r>
            <a:r>
              <a:rPr lang="en-GB" b="1" i="0" dirty="0">
                <a:solidFill>
                  <a:srgbClr val="202122"/>
                </a:solidFill>
                <a:effectLst/>
                <a:latin typeface="Arial" panose="020B0604020202020204" pitchFamily="34" charset="0"/>
              </a:rPr>
              <a:t>source code </a:t>
            </a:r>
            <a:r>
              <a:rPr lang="en-GB" b="0" i="0" dirty="0">
                <a:solidFill>
                  <a:srgbClr val="202122"/>
                </a:solidFill>
                <a:effectLst/>
                <a:latin typeface="Arial" panose="020B0604020202020204" pitchFamily="34" charset="0"/>
              </a:rPr>
              <a:t>)</a:t>
            </a:r>
          </a:p>
          <a:p>
            <a:pPr marL="0" indent="0" algn="l">
              <a:buNone/>
            </a:pPr>
            <a:r>
              <a:rPr lang="en-GB" b="0" i="0" dirty="0">
                <a:solidFill>
                  <a:srgbClr val="202122"/>
                </a:solidFill>
                <a:effectLst/>
                <a:latin typeface="Arial" panose="020B0604020202020204" pitchFamily="34" charset="0"/>
              </a:rPr>
              <a:t>2. </a:t>
            </a:r>
            <a:r>
              <a:rPr lang="en-GB" b="1" i="0" dirty="0">
                <a:solidFill>
                  <a:srgbClr val="202122"/>
                </a:solidFill>
                <a:effectLst/>
                <a:latin typeface="Arial" panose="020B0604020202020204" pitchFamily="34" charset="0"/>
              </a:rPr>
              <a:t>to redistribute copies</a:t>
            </a:r>
            <a:r>
              <a:rPr lang="en-GB" b="0" i="0" dirty="0">
                <a:solidFill>
                  <a:srgbClr val="202122"/>
                </a:solidFill>
                <a:effectLst/>
                <a:latin typeface="Arial" panose="020B0604020202020204" pitchFamily="34" charset="0"/>
              </a:rPr>
              <a:t> so you can help your </a:t>
            </a:r>
            <a:r>
              <a:rPr lang="en-GB" b="0" i="0" dirty="0" err="1">
                <a:solidFill>
                  <a:srgbClr val="202122"/>
                </a:solidFill>
                <a:effectLst/>
                <a:latin typeface="Arial" panose="020B0604020202020204" pitchFamily="34" charset="0"/>
              </a:rPr>
              <a:t>neighbor</a:t>
            </a:r>
            <a:r>
              <a:rPr lang="en-GB" b="0" i="0" dirty="0">
                <a:solidFill>
                  <a:srgbClr val="202122"/>
                </a:solidFill>
                <a:effectLst/>
                <a:latin typeface="Arial" panose="020B0604020202020204" pitchFamily="34" charset="0"/>
              </a:rPr>
              <a:t>.</a:t>
            </a:r>
          </a:p>
          <a:p>
            <a:pPr marL="0" indent="0" algn="l">
              <a:buNone/>
            </a:pPr>
            <a:r>
              <a:rPr lang="en-GB" dirty="0">
                <a:solidFill>
                  <a:srgbClr val="202122"/>
                </a:solidFill>
                <a:latin typeface="Arial" panose="020B0604020202020204" pitchFamily="34" charset="0"/>
              </a:rPr>
              <a:t>3. </a:t>
            </a:r>
            <a:r>
              <a:rPr lang="en-GB" b="0" i="0" dirty="0">
                <a:solidFill>
                  <a:srgbClr val="202122"/>
                </a:solidFill>
                <a:effectLst/>
                <a:latin typeface="Arial" panose="020B0604020202020204" pitchFamily="34" charset="0"/>
              </a:rPr>
              <a:t>To distribute copies of your </a:t>
            </a:r>
            <a:r>
              <a:rPr lang="en-GB" b="1" i="0" dirty="0">
                <a:solidFill>
                  <a:srgbClr val="202122"/>
                </a:solidFill>
                <a:effectLst/>
                <a:latin typeface="Arial" panose="020B0604020202020204" pitchFamily="34" charset="0"/>
              </a:rPr>
              <a:t>modified versions</a:t>
            </a:r>
            <a:endParaRPr lang="en-GB" b="0" i="0" dirty="0">
              <a:solidFill>
                <a:srgbClr val="202122"/>
              </a:solidFill>
              <a:effectLst/>
              <a:latin typeface="Arial" panose="020B0604020202020204" pitchFamily="34" charset="0"/>
            </a:endParaRPr>
          </a:p>
          <a:p>
            <a:pPr marL="0" indent="0">
              <a:buNone/>
            </a:pPr>
            <a:r>
              <a:rPr lang="en-US" sz="1300" dirty="0"/>
              <a:t>https://</a:t>
            </a:r>
            <a:r>
              <a:rPr lang="en-US" sz="1300" dirty="0" err="1"/>
              <a:t>en.wikipedia.org</a:t>
            </a:r>
            <a:r>
              <a:rPr lang="en-US" sz="1300" dirty="0"/>
              <a:t>/wiki/</a:t>
            </a:r>
            <a:r>
              <a:rPr lang="en-US" sz="1300" dirty="0" err="1"/>
              <a:t>The_Free_Software_Definition</a:t>
            </a:r>
            <a:endParaRPr lang="en-US" sz="1300" dirty="0"/>
          </a:p>
        </p:txBody>
      </p:sp>
      <p:pic>
        <p:nvPicPr>
          <p:cNvPr id="5" name="Picture 4">
            <a:extLst>
              <a:ext uri="{FF2B5EF4-FFF2-40B4-BE49-F238E27FC236}">
                <a16:creationId xmlns:a16="http://schemas.microsoft.com/office/drawing/2014/main" id="{551B55A9-9CCE-7D67-31EE-F53244683C46}"/>
              </a:ext>
            </a:extLst>
          </p:cNvPr>
          <p:cNvPicPr>
            <a:picLocks noChangeAspect="1"/>
          </p:cNvPicPr>
          <p:nvPr/>
        </p:nvPicPr>
        <p:blipFill>
          <a:blip r:embed="rId2"/>
          <a:stretch>
            <a:fillRect/>
          </a:stretch>
        </p:blipFill>
        <p:spPr>
          <a:xfrm>
            <a:off x="6596650" y="4727546"/>
            <a:ext cx="2306549" cy="1581179"/>
          </a:xfrm>
          <a:prstGeom prst="rect">
            <a:avLst/>
          </a:prstGeom>
        </p:spPr>
      </p:pic>
      <p:sp>
        <p:nvSpPr>
          <p:cNvPr id="7" name="TextBox 6">
            <a:extLst>
              <a:ext uri="{FF2B5EF4-FFF2-40B4-BE49-F238E27FC236}">
                <a16:creationId xmlns:a16="http://schemas.microsoft.com/office/drawing/2014/main" id="{1A85E29C-BD25-B76D-ECAB-AFD2B665426C}"/>
              </a:ext>
            </a:extLst>
          </p:cNvPr>
          <p:cNvSpPr txBox="1"/>
          <p:nvPr/>
        </p:nvSpPr>
        <p:spPr>
          <a:xfrm>
            <a:off x="3411533" y="6345237"/>
            <a:ext cx="5732467" cy="276999"/>
          </a:xfrm>
          <a:prstGeom prst="rect">
            <a:avLst/>
          </a:prstGeom>
          <a:noFill/>
        </p:spPr>
        <p:txBody>
          <a:bodyPr wrap="none" rtlCol="0">
            <a:spAutoFit/>
          </a:bodyPr>
          <a:lstStyle/>
          <a:p>
            <a:r>
              <a:rPr lang="en-US" sz="1200" dirty="0"/>
              <a:t>https://</a:t>
            </a:r>
            <a:r>
              <a:rPr lang="en-US" sz="1200" dirty="0" err="1"/>
              <a:t>blogs.ch.cam.ac.uk</a:t>
            </a:r>
            <a:r>
              <a:rPr lang="en-US" sz="1200" dirty="0"/>
              <a:t>/</a:t>
            </a:r>
            <a:r>
              <a:rPr lang="en-US" sz="1200" dirty="0" err="1"/>
              <a:t>pmr</a:t>
            </a:r>
            <a:r>
              <a:rPr lang="en-US" sz="1200" dirty="0"/>
              <a:t>/2014/07/01/visit-of-</a:t>
            </a:r>
            <a:r>
              <a:rPr lang="en-US" sz="1200" dirty="0" err="1"/>
              <a:t>richard</a:t>
            </a:r>
            <a:r>
              <a:rPr lang="en-US" sz="1200" dirty="0"/>
              <a:t>-</a:t>
            </a:r>
            <a:r>
              <a:rPr lang="en-US" sz="1200" dirty="0" err="1"/>
              <a:t>stallman</a:t>
            </a:r>
            <a:r>
              <a:rPr lang="en-US" sz="1200" dirty="0"/>
              <a:t>-rms-to-</a:t>
            </a:r>
            <a:r>
              <a:rPr lang="en-US" sz="1200" dirty="0" err="1"/>
              <a:t>cambridge</a:t>
            </a:r>
            <a:r>
              <a:rPr lang="en-US" sz="1200" dirty="0"/>
              <a:t>/</a:t>
            </a:r>
          </a:p>
        </p:txBody>
      </p:sp>
      <p:sp>
        <p:nvSpPr>
          <p:cNvPr id="8" name="TextBox 7">
            <a:extLst>
              <a:ext uri="{FF2B5EF4-FFF2-40B4-BE49-F238E27FC236}">
                <a16:creationId xmlns:a16="http://schemas.microsoft.com/office/drawing/2014/main" id="{F10BF798-8E88-174B-9654-373D8CCACA7E}"/>
              </a:ext>
            </a:extLst>
          </p:cNvPr>
          <p:cNvSpPr txBox="1"/>
          <p:nvPr/>
        </p:nvSpPr>
        <p:spPr>
          <a:xfrm>
            <a:off x="5486400" y="5848112"/>
            <a:ext cx="627095" cy="369332"/>
          </a:xfrm>
          <a:prstGeom prst="rect">
            <a:avLst/>
          </a:prstGeom>
          <a:noFill/>
        </p:spPr>
        <p:txBody>
          <a:bodyPr wrap="none" rtlCol="0">
            <a:spAutoFit/>
          </a:bodyPr>
          <a:lstStyle/>
          <a:p>
            <a:r>
              <a:rPr lang="en-US" dirty="0"/>
              <a:t>GNU</a:t>
            </a:r>
          </a:p>
        </p:txBody>
      </p:sp>
      <p:cxnSp>
        <p:nvCxnSpPr>
          <p:cNvPr id="10" name="Straight Arrow Connector 9">
            <a:extLst>
              <a:ext uri="{FF2B5EF4-FFF2-40B4-BE49-F238E27FC236}">
                <a16:creationId xmlns:a16="http://schemas.microsoft.com/office/drawing/2014/main" id="{9EF936C1-DB69-C2DB-A011-1FDC20440031}"/>
              </a:ext>
            </a:extLst>
          </p:cNvPr>
          <p:cNvCxnSpPr/>
          <p:nvPr/>
        </p:nvCxnSpPr>
        <p:spPr>
          <a:xfrm flipV="1">
            <a:off x="6277766" y="5757863"/>
            <a:ext cx="1472158" cy="29317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8E3B8057-F7AB-F684-BE66-505568CA1F33}"/>
              </a:ext>
            </a:extLst>
          </p:cNvPr>
          <p:cNvPicPr>
            <a:picLocks noChangeAspect="1"/>
          </p:cNvPicPr>
          <p:nvPr/>
        </p:nvPicPr>
        <p:blipFill>
          <a:blip r:embed="rId3"/>
          <a:stretch>
            <a:fillRect/>
          </a:stretch>
        </p:blipFill>
        <p:spPr>
          <a:xfrm>
            <a:off x="4836371" y="5249226"/>
            <a:ext cx="1199817" cy="1143001"/>
          </a:xfrm>
          <a:prstGeom prst="rect">
            <a:avLst/>
          </a:prstGeom>
        </p:spPr>
      </p:pic>
      <p:sp>
        <p:nvSpPr>
          <p:cNvPr id="4" name="TextBox 3">
            <a:extLst>
              <a:ext uri="{FF2B5EF4-FFF2-40B4-BE49-F238E27FC236}">
                <a16:creationId xmlns:a16="http://schemas.microsoft.com/office/drawing/2014/main" id="{95CE5476-CE62-8F2B-32BE-9BB78E491ED8}"/>
              </a:ext>
            </a:extLst>
          </p:cNvPr>
          <p:cNvSpPr txBox="1"/>
          <p:nvPr/>
        </p:nvSpPr>
        <p:spPr>
          <a:xfrm>
            <a:off x="0" y="1230954"/>
            <a:ext cx="8451994" cy="1446550"/>
          </a:xfrm>
          <a:prstGeom prst="rect">
            <a:avLst/>
          </a:prstGeom>
          <a:solidFill>
            <a:srgbClr val="FFFF00"/>
          </a:solidFill>
        </p:spPr>
        <p:txBody>
          <a:bodyPr wrap="none" rtlCol="0">
            <a:spAutoFit/>
          </a:bodyPr>
          <a:lstStyle/>
          <a:p>
            <a:r>
              <a:rPr lang="en-US" sz="4400" b="1" dirty="0">
                <a:solidFill>
                  <a:schemeClr val="tx2">
                    <a:lumMod val="60000"/>
                    <a:lumOff val="40000"/>
                  </a:schemeClr>
                </a:solidFill>
              </a:rPr>
              <a:t>These have inspired the </a:t>
            </a:r>
          </a:p>
          <a:p>
            <a:r>
              <a:rPr lang="en-US" sz="4400" b="1" dirty="0">
                <a:solidFill>
                  <a:schemeClr val="tx2">
                    <a:lumMod val="60000"/>
                    <a:lumOff val="40000"/>
                  </a:schemeClr>
                </a:solidFill>
              </a:rPr>
              <a:t>Open Data/Knowledge Movements</a:t>
            </a:r>
          </a:p>
        </p:txBody>
      </p:sp>
      <p:pic>
        <p:nvPicPr>
          <p:cNvPr id="9" name="Picture 8">
            <a:extLst>
              <a:ext uri="{FF2B5EF4-FFF2-40B4-BE49-F238E27FC236}">
                <a16:creationId xmlns:a16="http://schemas.microsoft.com/office/drawing/2014/main" id="{8BCC0693-7E74-5511-2480-C7943C05C284}"/>
              </a:ext>
            </a:extLst>
          </p:cNvPr>
          <p:cNvPicPr>
            <a:picLocks noChangeAspect="1"/>
          </p:cNvPicPr>
          <p:nvPr/>
        </p:nvPicPr>
        <p:blipFill>
          <a:blip r:embed="rId4"/>
          <a:stretch>
            <a:fillRect/>
          </a:stretch>
        </p:blipFill>
        <p:spPr>
          <a:xfrm>
            <a:off x="1031214" y="2772177"/>
            <a:ext cx="2710035" cy="3328541"/>
          </a:xfrm>
          <a:prstGeom prst="rect">
            <a:avLst/>
          </a:prstGeom>
        </p:spPr>
      </p:pic>
    </p:spTree>
    <p:extLst>
      <p:ext uri="{BB962C8B-B14F-4D97-AF65-F5344CB8AC3E}">
        <p14:creationId xmlns:p14="http://schemas.microsoft.com/office/powerpoint/2010/main" val="3047679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4FD889-222C-1E95-D9BD-850321AFBC04}"/>
              </a:ext>
            </a:extLst>
          </p:cNvPr>
          <p:cNvSpPr txBox="1"/>
          <p:nvPr/>
        </p:nvSpPr>
        <p:spPr>
          <a:xfrm>
            <a:off x="800101" y="917576"/>
            <a:ext cx="7900987" cy="3785652"/>
          </a:xfrm>
          <a:prstGeom prst="rect">
            <a:avLst/>
          </a:prstGeom>
          <a:noFill/>
        </p:spPr>
        <p:txBody>
          <a:bodyPr wrap="square" rtlCol="0">
            <a:spAutoFit/>
          </a:bodyPr>
          <a:lstStyle/>
          <a:p>
            <a:r>
              <a:rPr lang="en-GB" b="0" i="0" dirty="0">
                <a:solidFill>
                  <a:srgbClr val="202122"/>
                </a:solidFill>
                <a:effectLst/>
                <a:latin typeface="Arial" panose="020B0604020202020204" pitchFamily="34" charset="0"/>
              </a:rPr>
              <a:t>The </a:t>
            </a:r>
            <a:r>
              <a:rPr lang="en-GB" b="1" i="0" dirty="0">
                <a:solidFill>
                  <a:srgbClr val="202122"/>
                </a:solidFill>
                <a:effectLst/>
                <a:latin typeface="Arial" panose="020B0604020202020204" pitchFamily="34" charset="0"/>
              </a:rPr>
              <a:t>Bermuda Principles</a:t>
            </a:r>
            <a:r>
              <a:rPr lang="en-GB" b="0" i="0" dirty="0">
                <a:solidFill>
                  <a:srgbClr val="202122"/>
                </a:solidFill>
                <a:effectLst/>
                <a:latin typeface="Arial" panose="020B0604020202020204" pitchFamily="34" charset="0"/>
              </a:rPr>
              <a:t> set out rules for the rapid and public release of</a:t>
            </a:r>
          </a:p>
          <a:p>
            <a:r>
              <a:rPr lang="en-GB" b="0" i="0" dirty="0">
                <a:solidFill>
                  <a:srgbClr val="202122"/>
                </a:solidFill>
                <a:effectLst/>
                <a:latin typeface="Arial" panose="020B0604020202020204" pitchFamily="34" charset="0"/>
              </a:rPr>
              <a:t> </a:t>
            </a:r>
            <a:r>
              <a:rPr lang="en-GB" b="0" i="0" u="none" strike="noStrike" dirty="0">
                <a:effectLst/>
                <a:latin typeface="Arial" panose="020B0604020202020204" pitchFamily="34" charset="0"/>
                <a:hlinkClick r:id="rId2" tooltip="DNA"/>
              </a:rPr>
              <a:t>DNA</a:t>
            </a:r>
            <a:r>
              <a:rPr lang="en-GB" b="0" i="0" dirty="0">
                <a:solidFill>
                  <a:srgbClr val="202122"/>
                </a:solidFill>
                <a:effectLst/>
                <a:latin typeface="Arial" panose="020B0604020202020204" pitchFamily="34" charset="0"/>
              </a:rPr>
              <a:t> </a:t>
            </a:r>
            <a:r>
              <a:rPr lang="en-GB" b="0" i="0" u="none" strike="noStrike" dirty="0">
                <a:effectLst/>
                <a:latin typeface="Arial" panose="020B0604020202020204" pitchFamily="34" charset="0"/>
                <a:hlinkClick r:id="rId3" tooltip="Sequence database"/>
              </a:rPr>
              <a:t>sequence data</a:t>
            </a:r>
            <a:r>
              <a:rPr lang="en-GB" b="0" i="0" dirty="0">
                <a:solidFill>
                  <a:srgbClr val="202122"/>
                </a:solidFill>
                <a:effectLst/>
                <a:latin typeface="Arial" panose="020B0604020202020204" pitchFamily="34" charset="0"/>
              </a:rPr>
              <a:t>. </a:t>
            </a:r>
          </a:p>
          <a:p>
            <a:endParaRPr lang="en-GB" dirty="0">
              <a:solidFill>
                <a:srgbClr val="202122"/>
              </a:solidFill>
              <a:latin typeface="Arial" panose="020B0604020202020204" pitchFamily="34" charset="0"/>
            </a:endParaRPr>
          </a:p>
          <a:p>
            <a:pPr algn="l"/>
            <a:r>
              <a:rPr lang="en-GB" b="0" i="0" dirty="0">
                <a:solidFill>
                  <a:srgbClr val="202122"/>
                </a:solidFill>
                <a:effectLst/>
                <a:latin typeface="Arial" panose="020B0604020202020204" pitchFamily="34" charset="0"/>
              </a:rPr>
              <a:t>The three principles retained originally were:</a:t>
            </a:r>
          </a:p>
          <a:p>
            <a:pPr algn="l">
              <a:buFont typeface="Arial" panose="020B0604020202020204" pitchFamily="34" charset="0"/>
              <a:buChar char="•"/>
            </a:pPr>
            <a:endParaRPr lang="en-GB" dirty="0">
              <a:solidFill>
                <a:srgbClr val="202122"/>
              </a:solidFill>
              <a:latin typeface="Arial" panose="020B0604020202020204" pitchFamily="34" charset="0"/>
            </a:endParaRPr>
          </a:p>
          <a:p>
            <a:pPr algn="l">
              <a:buFont typeface="Arial" panose="020B0604020202020204" pitchFamily="34" charset="0"/>
              <a:buChar char="•"/>
            </a:pPr>
            <a:r>
              <a:rPr lang="en-GB" b="0" i="0" dirty="0">
                <a:solidFill>
                  <a:srgbClr val="202122"/>
                </a:solidFill>
                <a:effectLst/>
                <a:latin typeface="Arial" panose="020B0604020202020204" pitchFamily="34" charset="0"/>
              </a:rPr>
              <a:t>Automatic release of sequence assemblies larger than 1 kb </a:t>
            </a:r>
          </a:p>
          <a:p>
            <a:pPr algn="l"/>
            <a:r>
              <a:rPr lang="en-GB" b="0" i="0" dirty="0">
                <a:solidFill>
                  <a:srgbClr val="202122"/>
                </a:solidFill>
                <a:effectLst/>
                <a:latin typeface="Arial" panose="020B0604020202020204" pitchFamily="34" charset="0"/>
              </a:rPr>
              <a:t>    (preferably within 24 hours).</a:t>
            </a:r>
          </a:p>
          <a:p>
            <a:pPr algn="l">
              <a:buFont typeface="Arial" panose="020B0604020202020204" pitchFamily="34" charset="0"/>
              <a:buChar char="•"/>
            </a:pPr>
            <a:r>
              <a:rPr lang="en-GB" b="0" i="0" dirty="0">
                <a:solidFill>
                  <a:srgbClr val="202122"/>
                </a:solidFill>
                <a:effectLst/>
                <a:latin typeface="Arial" panose="020B0604020202020204" pitchFamily="34" charset="0"/>
              </a:rPr>
              <a:t>Immediate publication of finished annotated sequences.</a:t>
            </a:r>
          </a:p>
          <a:p>
            <a:pPr algn="l">
              <a:buFont typeface="Arial" panose="020B0604020202020204" pitchFamily="34" charset="0"/>
              <a:buChar char="•"/>
            </a:pPr>
            <a:r>
              <a:rPr lang="en-GB" b="0" i="0" dirty="0">
                <a:solidFill>
                  <a:srgbClr val="202122"/>
                </a:solidFill>
                <a:effectLst/>
                <a:latin typeface="Arial" panose="020B0604020202020204" pitchFamily="34" charset="0"/>
              </a:rPr>
              <a:t>Aim to make the entire sequence freely available in the public domain </a:t>
            </a:r>
          </a:p>
          <a:p>
            <a:pPr algn="l"/>
            <a:r>
              <a:rPr lang="en-GB" dirty="0">
                <a:solidFill>
                  <a:srgbClr val="202122"/>
                </a:solidFill>
                <a:latin typeface="Arial" panose="020B0604020202020204" pitchFamily="34" charset="0"/>
              </a:rPr>
              <a:t>    </a:t>
            </a:r>
            <a:r>
              <a:rPr lang="en-GB" b="0" i="0" dirty="0">
                <a:solidFill>
                  <a:srgbClr val="202122"/>
                </a:solidFill>
                <a:effectLst/>
                <a:latin typeface="Arial" panose="020B0604020202020204" pitchFamily="34" charset="0"/>
              </a:rPr>
              <a:t>for both research and development in order to maximise benefits to society.</a:t>
            </a:r>
          </a:p>
          <a:p>
            <a:pPr algn="l"/>
            <a:endParaRPr lang="en-GB" dirty="0">
              <a:solidFill>
                <a:srgbClr val="202122"/>
              </a:solidFill>
              <a:latin typeface="Arial" panose="020B0604020202020204" pitchFamily="34" charset="0"/>
            </a:endParaRPr>
          </a:p>
          <a:p>
            <a:pPr algn="l"/>
            <a:endParaRPr lang="en-GB" sz="1200" b="0" i="0" dirty="0">
              <a:solidFill>
                <a:srgbClr val="202122"/>
              </a:solidFill>
              <a:effectLst/>
              <a:latin typeface="Arial" panose="020B0604020202020204" pitchFamily="34" charset="0"/>
            </a:endParaRPr>
          </a:p>
          <a:p>
            <a:r>
              <a:rPr lang="en-GB" sz="1200" b="0" i="0" dirty="0">
                <a:solidFill>
                  <a:srgbClr val="202122"/>
                </a:solidFill>
                <a:effectLst/>
                <a:latin typeface="Arial" panose="020B0604020202020204" pitchFamily="34" charset="0"/>
              </a:rPr>
              <a:t>(</a:t>
            </a:r>
            <a:r>
              <a:rPr lang="en-GB" sz="1200" b="0" i="0" dirty="0">
                <a:solidFill>
                  <a:srgbClr val="202122"/>
                </a:solidFill>
                <a:effectLst/>
                <a:latin typeface="Arial" panose="020B0604020202020204" pitchFamily="34" charset="0"/>
                <a:hlinkClick r:id="rId4"/>
              </a:rPr>
              <a:t>https://en.wikipedia.org/wiki/Bermuda_Principles</a:t>
            </a:r>
            <a:r>
              <a:rPr lang="en-GB" sz="1200" b="0" i="0" dirty="0">
                <a:solidFill>
                  <a:srgbClr val="202122"/>
                </a:solidFill>
                <a:effectLst/>
                <a:latin typeface="Arial" panose="020B0604020202020204" pitchFamily="34" charset="0"/>
              </a:rPr>
              <a:t> )</a:t>
            </a:r>
          </a:p>
        </p:txBody>
      </p:sp>
    </p:spTree>
    <p:extLst>
      <p:ext uri="{BB962C8B-B14F-4D97-AF65-F5344CB8AC3E}">
        <p14:creationId xmlns:p14="http://schemas.microsoft.com/office/powerpoint/2010/main" val="2735509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9476</TotalTime>
  <Words>1080</Words>
  <Application>Microsoft Macintosh PowerPoint</Application>
  <PresentationFormat>On-screen Show (4:3)</PresentationFormat>
  <Paragraphs>116</Paragraphs>
  <Slides>20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Source Sans Pro</vt:lpstr>
      <vt:lpstr>Office Theme</vt:lpstr>
      <vt:lpstr>PowerPoint Presentation</vt:lpstr>
      <vt:lpstr>PowerPoint Presentation</vt:lpstr>
      <vt:lpstr>semanticClimate</vt:lpstr>
      <vt:lpstr>PowerPoint Presentation</vt:lpstr>
      <vt:lpstr>PowerPoint Presentation</vt:lpstr>
      <vt:lpstr>AI/ML components + licences</vt:lpstr>
      <vt:lpstr>Software freedoms</vt:lpstr>
      <vt:lpstr>Software freedoms</vt:lpstr>
      <vt:lpstr>PowerPoint Presentation</vt:lpstr>
      <vt:lpstr>Jean-Claude Bradley</vt:lpstr>
      <vt:lpstr>Open Notebook Science</vt:lpstr>
      <vt:lpstr>PowerPoint Presentation</vt:lpstr>
      <vt:lpstr>PowerPoint Presentation</vt:lpstr>
      <vt:lpstr>PowerPoint Presentation</vt:lpstr>
      <vt:lpstr>Where does LLM data come from?</vt:lpstr>
      <vt:lpstr>PowerPoint Presentation</vt:lpstr>
      <vt:lpstr>PowerPoint Presentation</vt:lpstr>
      <vt:lpstr>PowerPoint Presentation</vt:lpstr>
      <vt:lpstr>Engage your brain! Control AI or it will control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Microsoft Office User</cp:lastModifiedBy>
  <cp:revision>223</cp:revision>
  <dcterms:created xsi:type="dcterms:W3CDTF">2016-12-10T10:57:49Z</dcterms:created>
  <dcterms:modified xsi:type="dcterms:W3CDTF">2025-01-21T16:22:44Z</dcterms:modified>
</cp:coreProperties>
</file>